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5" r:id="rId5"/>
    <p:sldId id="288" r:id="rId6"/>
    <p:sldId id="289" r:id="rId7"/>
    <p:sldId id="290" r:id="rId8"/>
    <p:sldId id="291" r:id="rId9"/>
    <p:sldId id="297" r:id="rId10"/>
    <p:sldId id="287" r:id="rId11"/>
    <p:sldId id="286" r:id="rId12"/>
    <p:sldId id="296" r:id="rId13"/>
    <p:sldId id="293" r:id="rId14"/>
    <p:sldId id="295" r:id="rId15"/>
    <p:sldId id="292"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341"/>
    <a:srgbClr val="3AB291"/>
    <a:srgbClr val="5BC4C0"/>
    <a:srgbClr val="056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44"/>
    <p:restoredTop sz="94694"/>
  </p:normalViewPr>
  <p:slideViewPr>
    <p:cSldViewPr>
      <p:cViewPr varScale="1">
        <p:scale>
          <a:sx n="108" d="100"/>
          <a:sy n="108" d="100"/>
        </p:scale>
        <p:origin x="207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rgbClr val="83B34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08F7E5-CBF5-2741-9818-206CE7DF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FA8F174-EC7E-1D43-A376-43663C6ED98B}"/>
              </a:ext>
            </a:extLst>
          </p:cNvPr>
          <p:cNvSpPr>
            <a:spLocks noGrp="1"/>
          </p:cNvSpPr>
          <p:nvPr>
            <p:ph type="ctrTitle"/>
          </p:nvPr>
        </p:nvSpPr>
        <p:spPr>
          <a:xfrm>
            <a:off x="440085" y="1400984"/>
            <a:ext cx="6580187" cy="2016224"/>
          </a:xfrm>
        </p:spPr>
        <p:txBody>
          <a:bodyPr anchor="b">
            <a:normAutofit/>
          </a:bodyPr>
          <a:lstStyle>
            <a:lvl1pPr algn="l">
              <a:defRPr sz="3600">
                <a:solidFill>
                  <a:schemeClr val="bg1"/>
                </a:solidFill>
              </a:defRPr>
            </a:lvl1pPr>
          </a:lstStyle>
          <a:p>
            <a:r>
              <a:rPr lang="sl-SI"/>
              <a:t>Kliknite, če želite urediti slog naslova matrice</a:t>
            </a:r>
            <a:endParaRPr lang="en-US" dirty="0"/>
          </a:p>
        </p:txBody>
      </p:sp>
      <p:sp>
        <p:nvSpPr>
          <p:cNvPr id="3" name="Subtitle 2">
            <a:extLst>
              <a:ext uri="{FF2B5EF4-FFF2-40B4-BE49-F238E27FC236}">
                <a16:creationId xmlns:a16="http://schemas.microsoft.com/office/drawing/2014/main" id="{CCE1AC4D-1673-AC40-86CF-F6BFB9FEA782}"/>
              </a:ext>
            </a:extLst>
          </p:cNvPr>
          <p:cNvSpPr>
            <a:spLocks noGrp="1"/>
          </p:cNvSpPr>
          <p:nvPr>
            <p:ph type="subTitle" idx="1"/>
          </p:nvPr>
        </p:nvSpPr>
        <p:spPr>
          <a:xfrm>
            <a:off x="440085" y="3717032"/>
            <a:ext cx="5428059" cy="935682"/>
          </a:xfrm>
        </p:spPr>
        <p:txBody>
          <a:bodyPr>
            <a:normAutofit/>
          </a:bodyPr>
          <a:lstStyle>
            <a:lvl1pPr marL="0" indent="0" algn="l">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če želite urediti slog podnaslova matrice</a:t>
            </a:r>
            <a:endParaRPr lang="en-US" dirty="0"/>
          </a:p>
        </p:txBody>
      </p:sp>
      <p:sp>
        <p:nvSpPr>
          <p:cNvPr id="4" name="Date Placeholder 3">
            <a:extLst>
              <a:ext uri="{FF2B5EF4-FFF2-40B4-BE49-F238E27FC236}">
                <a16:creationId xmlns:a16="http://schemas.microsoft.com/office/drawing/2014/main" id="{2BC9ADD2-785E-5D4C-9E89-4DA350BDEEC2}"/>
              </a:ext>
            </a:extLst>
          </p:cNvPr>
          <p:cNvSpPr>
            <a:spLocks noGrp="1"/>
          </p:cNvSpPr>
          <p:nvPr>
            <p:ph type="dt" sz="half" idx="10"/>
          </p:nvPr>
        </p:nvSpPr>
        <p:spPr>
          <a:xfrm>
            <a:off x="440085" y="6021288"/>
            <a:ext cx="2057400" cy="365125"/>
          </a:xfrm>
          <a:prstGeom prst="rect">
            <a:avLst/>
          </a:prstGeom>
        </p:spPr>
        <p:txBody>
          <a:bodyPr/>
          <a:lstStyle>
            <a:lvl1pPr>
              <a:defRPr sz="1600" b="1">
                <a:solidFill>
                  <a:schemeClr val="bg1"/>
                </a:solidFill>
              </a:defRPr>
            </a:lvl1pPr>
          </a:lstStyle>
          <a:p>
            <a:r>
              <a:rPr lang="sl-SI" dirty="0"/>
              <a:t>Ime Priimek</a:t>
            </a:r>
          </a:p>
        </p:txBody>
      </p:sp>
      <p:sp>
        <p:nvSpPr>
          <p:cNvPr id="5" name="Footer Placeholder 4">
            <a:extLst>
              <a:ext uri="{FF2B5EF4-FFF2-40B4-BE49-F238E27FC236}">
                <a16:creationId xmlns:a16="http://schemas.microsoft.com/office/drawing/2014/main" id="{AA3EC4A0-1E51-0F44-9431-5995DBC2AFAA}"/>
              </a:ext>
            </a:extLst>
          </p:cNvPr>
          <p:cNvSpPr>
            <a:spLocks noGrp="1"/>
          </p:cNvSpPr>
          <p:nvPr>
            <p:ph type="ftr" sz="quarter" idx="11"/>
          </p:nvPr>
        </p:nvSpPr>
        <p:spPr>
          <a:xfrm>
            <a:off x="3028950" y="6021288"/>
            <a:ext cx="3086100" cy="365125"/>
          </a:xfrm>
          <a:prstGeom prst="rect">
            <a:avLst/>
          </a:prstGeom>
        </p:spPr>
        <p:txBody>
          <a:bodyPr/>
          <a:lstStyle>
            <a:lvl1pPr>
              <a:defRPr sz="1600" b="1">
                <a:solidFill>
                  <a:schemeClr val="bg1"/>
                </a:solidFill>
              </a:defRPr>
            </a:lvl1pPr>
          </a:lstStyle>
          <a:p>
            <a:pPr algn="ctr"/>
            <a:r>
              <a:rPr lang="sl-SI" dirty="0"/>
              <a:t>Kraj</a:t>
            </a:r>
          </a:p>
        </p:txBody>
      </p:sp>
      <p:sp>
        <p:nvSpPr>
          <p:cNvPr id="6" name="Slide Number Placeholder 5">
            <a:extLst>
              <a:ext uri="{FF2B5EF4-FFF2-40B4-BE49-F238E27FC236}">
                <a16:creationId xmlns:a16="http://schemas.microsoft.com/office/drawing/2014/main" id="{EC11A290-81B8-754E-B9BC-98BA38344D9E}"/>
              </a:ext>
            </a:extLst>
          </p:cNvPr>
          <p:cNvSpPr>
            <a:spLocks noGrp="1"/>
          </p:cNvSpPr>
          <p:nvPr>
            <p:ph type="sldNum" sz="quarter" idx="12"/>
          </p:nvPr>
        </p:nvSpPr>
        <p:spPr>
          <a:xfrm>
            <a:off x="6599396" y="6021288"/>
            <a:ext cx="2057400" cy="365125"/>
          </a:xfrm>
          <a:prstGeom prst="rect">
            <a:avLst/>
          </a:prstGeom>
        </p:spPr>
        <p:txBody>
          <a:bodyPr/>
          <a:lstStyle>
            <a:lvl1pPr>
              <a:defRPr sz="1600" b="1">
                <a:solidFill>
                  <a:schemeClr val="bg1"/>
                </a:solidFill>
              </a:defRPr>
            </a:lvl1pPr>
          </a:lstStyle>
          <a:p>
            <a:pPr algn="r"/>
            <a:r>
              <a:rPr lang="sl-SI" dirty="0"/>
              <a:t>00. mesec 2020</a:t>
            </a:r>
          </a:p>
        </p:txBody>
      </p:sp>
    </p:spTree>
    <p:extLst>
      <p:ext uri="{BB962C8B-B14F-4D97-AF65-F5344CB8AC3E}">
        <p14:creationId xmlns:p14="http://schemas.microsoft.com/office/powerpoint/2010/main" val="426164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4F21-37AA-9044-8608-341103B766A8}"/>
              </a:ext>
            </a:extLst>
          </p:cNvPr>
          <p:cNvSpPr>
            <a:spLocks noGrp="1"/>
          </p:cNvSpPr>
          <p:nvPr>
            <p:ph type="title"/>
          </p:nvPr>
        </p:nvSpPr>
        <p:spPr/>
        <p:txBody>
          <a:bodyPr/>
          <a:lstStyle/>
          <a:p>
            <a:r>
              <a:rPr lang="sl-SI"/>
              <a:t>Kliknite, če želite urediti slog naslova matrice</a:t>
            </a:r>
            <a:endParaRPr lang="en-US"/>
          </a:p>
        </p:txBody>
      </p:sp>
      <p:sp>
        <p:nvSpPr>
          <p:cNvPr id="3" name="Vertical Text Placeholder 2">
            <a:extLst>
              <a:ext uri="{FF2B5EF4-FFF2-40B4-BE49-F238E27FC236}">
                <a16:creationId xmlns:a16="http://schemas.microsoft.com/office/drawing/2014/main" id="{2E351F21-DD8A-4F41-9D54-68CA16DADFE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D02DC7E4-1336-1641-8526-4E8CAB14059F}"/>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5" name="Footer Placeholder 4">
            <a:extLst>
              <a:ext uri="{FF2B5EF4-FFF2-40B4-BE49-F238E27FC236}">
                <a16:creationId xmlns:a16="http://schemas.microsoft.com/office/drawing/2014/main" id="{E80153E8-8968-2549-B619-3FECCC089AB0}"/>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E680855C-86D5-6A45-BA10-6886D71BA2B9}"/>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603806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16CAF-4A2D-EA4E-BEF6-E8023579F156}"/>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endParaRPr lang="en-US"/>
          </a:p>
        </p:txBody>
      </p:sp>
      <p:sp>
        <p:nvSpPr>
          <p:cNvPr id="3" name="Vertical Text Placeholder 2">
            <a:extLst>
              <a:ext uri="{FF2B5EF4-FFF2-40B4-BE49-F238E27FC236}">
                <a16:creationId xmlns:a16="http://schemas.microsoft.com/office/drawing/2014/main" id="{C3F1170C-A4C6-D347-8F81-4DA3EC304B90}"/>
              </a:ext>
            </a:extLst>
          </p:cNvPr>
          <p:cNvSpPr>
            <a:spLocks noGrp="1"/>
          </p:cNvSpPr>
          <p:nvPr>
            <p:ph type="body" orient="vert" idx="1"/>
          </p:nvPr>
        </p:nvSpPr>
        <p:spPr>
          <a:xfrm>
            <a:off x="628650" y="365125"/>
            <a:ext cx="58007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72463BAD-FB36-964A-AA88-3D709656C600}"/>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5" name="Footer Placeholder 4">
            <a:extLst>
              <a:ext uri="{FF2B5EF4-FFF2-40B4-BE49-F238E27FC236}">
                <a16:creationId xmlns:a16="http://schemas.microsoft.com/office/drawing/2014/main" id="{2A92A6AB-4DC3-CC4B-9E6E-576EEAC956EB}"/>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CDA8A30C-1CD8-C640-9A4B-CB6E6E2D5BE8}"/>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19194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FA7ED96-E45E-E44F-8C48-006319AE381E}"/>
              </a:ext>
            </a:extLst>
          </p:cNvPr>
          <p:cNvSpPr>
            <a:spLocks noGrp="1"/>
          </p:cNvSpPr>
          <p:nvPr>
            <p:ph type="title"/>
          </p:nvPr>
        </p:nvSpPr>
        <p:spPr>
          <a:xfrm>
            <a:off x="395536" y="260648"/>
            <a:ext cx="6679654" cy="132556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8" name="Text Placeholder 2">
            <a:extLst>
              <a:ext uri="{FF2B5EF4-FFF2-40B4-BE49-F238E27FC236}">
                <a16:creationId xmlns:a16="http://schemas.microsoft.com/office/drawing/2014/main" id="{23ADADD8-5DDD-F747-9CCA-39131FD61C4E}"/>
              </a:ext>
            </a:extLst>
          </p:cNvPr>
          <p:cNvSpPr>
            <a:spLocks noGrp="1"/>
          </p:cNvSpPr>
          <p:nvPr>
            <p:ph idx="1"/>
          </p:nvPr>
        </p:nvSpPr>
        <p:spPr>
          <a:xfrm>
            <a:off x="395536" y="1825625"/>
            <a:ext cx="8330616"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extLst>
      <p:ext uri="{BB962C8B-B14F-4D97-AF65-F5344CB8AC3E}">
        <p14:creationId xmlns:p14="http://schemas.microsoft.com/office/powerpoint/2010/main" val="250941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893C-1569-054A-9AB4-72C9133B2247}"/>
              </a:ext>
            </a:extLst>
          </p:cNvPr>
          <p:cNvSpPr>
            <a:spLocks noGrp="1"/>
          </p:cNvSpPr>
          <p:nvPr>
            <p:ph type="title"/>
          </p:nvPr>
        </p:nvSpPr>
        <p:spPr>
          <a:xfrm>
            <a:off x="467544" y="1709739"/>
            <a:ext cx="7886700" cy="2852737"/>
          </a:xfrm>
        </p:spPr>
        <p:txBody>
          <a:bodyPr anchor="b"/>
          <a:lstStyle>
            <a:lvl1pPr>
              <a:defRPr sz="4500"/>
            </a:lvl1pPr>
          </a:lstStyle>
          <a:p>
            <a:r>
              <a:rPr lang="sl-SI"/>
              <a:t>Kliknite, če želite urediti slog naslova matrice</a:t>
            </a:r>
            <a:endParaRPr lang="en-US"/>
          </a:p>
        </p:txBody>
      </p:sp>
      <p:sp>
        <p:nvSpPr>
          <p:cNvPr id="3" name="Text Placeholder 2">
            <a:extLst>
              <a:ext uri="{FF2B5EF4-FFF2-40B4-BE49-F238E27FC236}">
                <a16:creationId xmlns:a16="http://schemas.microsoft.com/office/drawing/2014/main" id="{38296D41-FA6D-C24D-82D4-1BA09219A844}"/>
              </a:ext>
            </a:extLst>
          </p:cNvPr>
          <p:cNvSpPr>
            <a:spLocks noGrp="1"/>
          </p:cNvSpPr>
          <p:nvPr>
            <p:ph type="body" idx="1"/>
          </p:nvPr>
        </p:nvSpPr>
        <p:spPr>
          <a:xfrm>
            <a:off x="467544"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Kliknite za urejanje slogov besedila matrice</a:t>
            </a:r>
          </a:p>
        </p:txBody>
      </p:sp>
    </p:spTree>
    <p:extLst>
      <p:ext uri="{BB962C8B-B14F-4D97-AF65-F5344CB8AC3E}">
        <p14:creationId xmlns:p14="http://schemas.microsoft.com/office/powerpoint/2010/main" val="1682940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E8BF-BD88-894F-9E5E-E8418A562D30}"/>
              </a:ext>
            </a:extLst>
          </p:cNvPr>
          <p:cNvSpPr>
            <a:spLocks noGrp="1"/>
          </p:cNvSpPr>
          <p:nvPr>
            <p:ph type="title"/>
          </p:nvPr>
        </p:nvSpPr>
        <p:spPr/>
        <p:txBody>
          <a:bodyPr/>
          <a:lstStyle/>
          <a:p>
            <a:r>
              <a:rPr lang="sl-SI"/>
              <a:t>Kliknite, če želite urediti slog naslova matrice</a:t>
            </a:r>
            <a:endParaRPr lang="en-US"/>
          </a:p>
        </p:txBody>
      </p:sp>
      <p:sp>
        <p:nvSpPr>
          <p:cNvPr id="3" name="Content Placeholder 2">
            <a:extLst>
              <a:ext uri="{FF2B5EF4-FFF2-40B4-BE49-F238E27FC236}">
                <a16:creationId xmlns:a16="http://schemas.microsoft.com/office/drawing/2014/main" id="{E8C52F49-6459-3348-B220-2B687CEB4FDE}"/>
              </a:ext>
            </a:extLst>
          </p:cNvPr>
          <p:cNvSpPr>
            <a:spLocks noGrp="1"/>
          </p:cNvSpPr>
          <p:nvPr>
            <p:ph sz="half" idx="1"/>
          </p:nvPr>
        </p:nvSpPr>
        <p:spPr>
          <a:xfrm>
            <a:off x="6286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a:extLst>
              <a:ext uri="{FF2B5EF4-FFF2-40B4-BE49-F238E27FC236}">
                <a16:creationId xmlns:a16="http://schemas.microsoft.com/office/drawing/2014/main" id="{1BAB7D76-1142-C746-9D3A-1C28E96B2476}"/>
              </a:ext>
            </a:extLst>
          </p:cNvPr>
          <p:cNvSpPr>
            <a:spLocks noGrp="1"/>
          </p:cNvSpPr>
          <p:nvPr>
            <p:ph sz="half" idx="2"/>
          </p:nvPr>
        </p:nvSpPr>
        <p:spPr>
          <a:xfrm>
            <a:off x="46291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a:extLst>
              <a:ext uri="{FF2B5EF4-FFF2-40B4-BE49-F238E27FC236}">
                <a16:creationId xmlns:a16="http://schemas.microsoft.com/office/drawing/2014/main" id="{08FA321E-3DCC-2949-A053-FAFAE8659B9D}"/>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6" name="Footer Placeholder 5">
            <a:extLst>
              <a:ext uri="{FF2B5EF4-FFF2-40B4-BE49-F238E27FC236}">
                <a16:creationId xmlns:a16="http://schemas.microsoft.com/office/drawing/2014/main" id="{0AE46443-46D1-EA45-8CF0-8099BFE6032F}"/>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3868AFB1-892B-D04D-AB3E-B4FEE38670E2}"/>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192647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8E8F-2162-494F-9882-578656082A5D}"/>
              </a:ext>
            </a:extLst>
          </p:cNvPr>
          <p:cNvSpPr>
            <a:spLocks noGrp="1"/>
          </p:cNvSpPr>
          <p:nvPr>
            <p:ph type="title"/>
          </p:nvPr>
        </p:nvSpPr>
        <p:spPr>
          <a:xfrm>
            <a:off x="629841" y="365126"/>
            <a:ext cx="6966495" cy="1325563"/>
          </a:xfrm>
        </p:spPr>
        <p:txBody>
          <a:bodyPr/>
          <a:lstStyle/>
          <a:p>
            <a:r>
              <a:rPr lang="sl-SI"/>
              <a:t>Kliknite, če želite urediti slog naslova matrice</a:t>
            </a:r>
            <a:endParaRPr lang="en-US" dirty="0"/>
          </a:p>
        </p:txBody>
      </p:sp>
      <p:sp>
        <p:nvSpPr>
          <p:cNvPr id="3" name="Text Placeholder 2">
            <a:extLst>
              <a:ext uri="{FF2B5EF4-FFF2-40B4-BE49-F238E27FC236}">
                <a16:creationId xmlns:a16="http://schemas.microsoft.com/office/drawing/2014/main" id="{5DC7AB0C-969E-D040-B5FD-892A1998D6E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4" name="Content Placeholder 3">
            <a:extLst>
              <a:ext uri="{FF2B5EF4-FFF2-40B4-BE49-F238E27FC236}">
                <a16:creationId xmlns:a16="http://schemas.microsoft.com/office/drawing/2014/main" id="{3EB7BDF9-2552-1D4A-86D6-B4A98C52C2AD}"/>
              </a:ext>
            </a:extLst>
          </p:cNvPr>
          <p:cNvSpPr>
            <a:spLocks noGrp="1"/>
          </p:cNvSpPr>
          <p:nvPr>
            <p:ph sz="half" idx="2"/>
          </p:nvPr>
        </p:nvSpPr>
        <p:spPr>
          <a:xfrm>
            <a:off x="629842" y="2505075"/>
            <a:ext cx="386834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Text Placeholder 4">
            <a:extLst>
              <a:ext uri="{FF2B5EF4-FFF2-40B4-BE49-F238E27FC236}">
                <a16:creationId xmlns:a16="http://schemas.microsoft.com/office/drawing/2014/main" id="{0D7E9E0A-D3F9-814E-B5AE-EE80B4F0BC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6" name="Content Placeholder 5">
            <a:extLst>
              <a:ext uri="{FF2B5EF4-FFF2-40B4-BE49-F238E27FC236}">
                <a16:creationId xmlns:a16="http://schemas.microsoft.com/office/drawing/2014/main" id="{81FA18D6-44DE-4D4B-97D1-2DCCC823ED9B}"/>
              </a:ext>
            </a:extLst>
          </p:cNvPr>
          <p:cNvSpPr>
            <a:spLocks noGrp="1"/>
          </p:cNvSpPr>
          <p:nvPr>
            <p:ph sz="quarter" idx="4"/>
          </p:nvPr>
        </p:nvSpPr>
        <p:spPr>
          <a:xfrm>
            <a:off x="4629150" y="2505075"/>
            <a:ext cx="3887391"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a:extLst>
              <a:ext uri="{FF2B5EF4-FFF2-40B4-BE49-F238E27FC236}">
                <a16:creationId xmlns:a16="http://schemas.microsoft.com/office/drawing/2014/main" id="{F8BE324E-1EF3-6343-993D-B1FB30773589}"/>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8" name="Footer Placeholder 7">
            <a:extLst>
              <a:ext uri="{FF2B5EF4-FFF2-40B4-BE49-F238E27FC236}">
                <a16:creationId xmlns:a16="http://schemas.microsoft.com/office/drawing/2014/main" id="{46D33B4E-9CF6-4842-8815-1A5E8294D91B}"/>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9" name="Slide Number Placeholder 8">
            <a:extLst>
              <a:ext uri="{FF2B5EF4-FFF2-40B4-BE49-F238E27FC236}">
                <a16:creationId xmlns:a16="http://schemas.microsoft.com/office/drawing/2014/main" id="{BF929EA0-F953-E948-B4EB-9E567C63A48B}"/>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279209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60E3-F547-0B4E-8075-0E3FBEE407E5}"/>
              </a:ext>
            </a:extLst>
          </p:cNvPr>
          <p:cNvSpPr>
            <a:spLocks noGrp="1"/>
          </p:cNvSpPr>
          <p:nvPr>
            <p:ph type="title"/>
          </p:nvPr>
        </p:nvSpPr>
        <p:spPr/>
        <p:txBody>
          <a:bodyPr/>
          <a:lstStyle/>
          <a:p>
            <a:r>
              <a:rPr lang="sl-SI"/>
              <a:t>Kliknite, če želite urediti slog naslova matrice</a:t>
            </a:r>
            <a:endParaRPr lang="en-US"/>
          </a:p>
        </p:txBody>
      </p:sp>
      <p:sp>
        <p:nvSpPr>
          <p:cNvPr id="3" name="Date Placeholder 2">
            <a:extLst>
              <a:ext uri="{FF2B5EF4-FFF2-40B4-BE49-F238E27FC236}">
                <a16:creationId xmlns:a16="http://schemas.microsoft.com/office/drawing/2014/main" id="{8AD08CA5-70B2-B547-AAE9-964EEB08EEF2}"/>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4" name="Footer Placeholder 3">
            <a:extLst>
              <a:ext uri="{FF2B5EF4-FFF2-40B4-BE49-F238E27FC236}">
                <a16:creationId xmlns:a16="http://schemas.microsoft.com/office/drawing/2014/main" id="{534FB51C-97A7-F04F-83B3-2CB2C6BD8810}"/>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5" name="Slide Number Placeholder 4">
            <a:extLst>
              <a:ext uri="{FF2B5EF4-FFF2-40B4-BE49-F238E27FC236}">
                <a16:creationId xmlns:a16="http://schemas.microsoft.com/office/drawing/2014/main" id="{223CBF9A-2440-5746-B67F-918489B2DC4C}"/>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175940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38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C4-D4A0-CA46-B840-DD1DD31C421A}"/>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endParaRPr lang="en-US"/>
          </a:p>
        </p:txBody>
      </p:sp>
      <p:sp>
        <p:nvSpPr>
          <p:cNvPr id="3" name="Content Placeholder 2">
            <a:extLst>
              <a:ext uri="{FF2B5EF4-FFF2-40B4-BE49-F238E27FC236}">
                <a16:creationId xmlns:a16="http://schemas.microsoft.com/office/drawing/2014/main" id="{BAF4E82C-F9FF-D841-8E96-DEFFFAE850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a:extLst>
              <a:ext uri="{FF2B5EF4-FFF2-40B4-BE49-F238E27FC236}">
                <a16:creationId xmlns:a16="http://schemas.microsoft.com/office/drawing/2014/main" id="{AE441191-ADAE-5740-8ECE-4E43864682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Date Placeholder 4">
            <a:extLst>
              <a:ext uri="{FF2B5EF4-FFF2-40B4-BE49-F238E27FC236}">
                <a16:creationId xmlns:a16="http://schemas.microsoft.com/office/drawing/2014/main" id="{730D7F28-EC3A-6F48-B0A6-190A3DA30D8C}"/>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6" name="Footer Placeholder 5">
            <a:extLst>
              <a:ext uri="{FF2B5EF4-FFF2-40B4-BE49-F238E27FC236}">
                <a16:creationId xmlns:a16="http://schemas.microsoft.com/office/drawing/2014/main" id="{4EF0AF34-9AD8-4944-B525-E93D3838533A}"/>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A05FE877-F412-C148-8D10-C41566829E87}"/>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67145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E9E3-C62F-8549-99BF-A7ADFAAB314D}"/>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endParaRPr lang="en-US"/>
          </a:p>
        </p:txBody>
      </p:sp>
      <p:sp>
        <p:nvSpPr>
          <p:cNvPr id="3" name="Picture Placeholder 2">
            <a:extLst>
              <a:ext uri="{FF2B5EF4-FFF2-40B4-BE49-F238E27FC236}">
                <a16:creationId xmlns:a16="http://schemas.microsoft.com/office/drawing/2014/main" id="{11C8639E-6E12-1D4F-B0B6-A8DA66F45F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l-SI"/>
              <a:t>Kliknite ikono, če želite dodati sliko</a:t>
            </a:r>
            <a:endParaRPr lang="en-US"/>
          </a:p>
        </p:txBody>
      </p:sp>
      <p:sp>
        <p:nvSpPr>
          <p:cNvPr id="4" name="Text Placeholder 3">
            <a:extLst>
              <a:ext uri="{FF2B5EF4-FFF2-40B4-BE49-F238E27FC236}">
                <a16:creationId xmlns:a16="http://schemas.microsoft.com/office/drawing/2014/main" id="{233FC24D-1237-754E-9F1E-1DE51F3AE9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Date Placeholder 4">
            <a:extLst>
              <a:ext uri="{FF2B5EF4-FFF2-40B4-BE49-F238E27FC236}">
                <a16:creationId xmlns:a16="http://schemas.microsoft.com/office/drawing/2014/main" id="{B6E001C0-CBAD-CE40-90F4-9E315EDE11FA}"/>
              </a:ext>
            </a:extLst>
          </p:cNvPr>
          <p:cNvSpPr>
            <a:spLocks noGrp="1"/>
          </p:cNvSpPr>
          <p:nvPr>
            <p:ph type="dt" sz="half" idx="10"/>
          </p:nvPr>
        </p:nvSpPr>
        <p:spPr>
          <a:xfrm>
            <a:off x="628650" y="6356351"/>
            <a:ext cx="2057400" cy="365125"/>
          </a:xfrm>
          <a:prstGeom prst="rect">
            <a:avLst/>
          </a:prstGeom>
        </p:spPr>
        <p:txBody>
          <a:bodyPr/>
          <a:lstStyle/>
          <a:p>
            <a:fld id="{3D8E6EC3-5401-4E38-A55D-C2A31CD81DF2}" type="datetimeFigureOut">
              <a:rPr lang="sl-SI" smtClean="0"/>
              <a:t>26. 05. 2025</a:t>
            </a:fld>
            <a:endParaRPr lang="sl-SI"/>
          </a:p>
        </p:txBody>
      </p:sp>
      <p:sp>
        <p:nvSpPr>
          <p:cNvPr id="6" name="Footer Placeholder 5">
            <a:extLst>
              <a:ext uri="{FF2B5EF4-FFF2-40B4-BE49-F238E27FC236}">
                <a16:creationId xmlns:a16="http://schemas.microsoft.com/office/drawing/2014/main" id="{8B1F3AC7-67EE-1848-A974-583D5764D18D}"/>
              </a:ext>
            </a:extLst>
          </p:cNvPr>
          <p:cNvSpPr>
            <a:spLocks noGrp="1"/>
          </p:cNvSpPr>
          <p:nvPr>
            <p:ph type="ftr" sz="quarter" idx="11"/>
          </p:nvPr>
        </p:nvSpPr>
        <p:spPr>
          <a:xfrm>
            <a:off x="3028950" y="6356351"/>
            <a:ext cx="30861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C68A0E9D-6074-274C-80DA-2A62244920B5}"/>
              </a:ext>
            </a:extLst>
          </p:cNvPr>
          <p:cNvSpPr>
            <a:spLocks noGrp="1"/>
          </p:cNvSpPr>
          <p:nvPr>
            <p:ph type="sldNum" sz="quarter" idx="12"/>
          </p:nvPr>
        </p:nvSpPr>
        <p:spPr>
          <a:xfrm>
            <a:off x="6457950" y="6356351"/>
            <a:ext cx="2057400" cy="365125"/>
          </a:xfrm>
          <a:prstGeom prst="rect">
            <a:avLst/>
          </a:prstGeom>
        </p:spPr>
        <p:txBody>
          <a:bodyPr/>
          <a:lstStyle/>
          <a:p>
            <a:fld id="{C78EEE39-6E7F-4C15-8DF3-40DB7B487241}" type="slidenum">
              <a:rPr lang="sl-SI" smtClean="0"/>
              <a:t>‹#›</a:t>
            </a:fld>
            <a:endParaRPr lang="sl-SI"/>
          </a:p>
        </p:txBody>
      </p:sp>
    </p:spTree>
    <p:extLst>
      <p:ext uri="{BB962C8B-B14F-4D97-AF65-F5344CB8AC3E}">
        <p14:creationId xmlns:p14="http://schemas.microsoft.com/office/powerpoint/2010/main" val="3462760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87D84-8774-1943-9919-01AF5B9B1397}"/>
              </a:ext>
            </a:extLst>
          </p:cNvPr>
          <p:cNvSpPr>
            <a:spLocks noGrp="1"/>
          </p:cNvSpPr>
          <p:nvPr>
            <p:ph type="title"/>
          </p:nvPr>
        </p:nvSpPr>
        <p:spPr>
          <a:xfrm>
            <a:off x="467544" y="365127"/>
            <a:ext cx="6264696" cy="111965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a:extLst>
              <a:ext uri="{FF2B5EF4-FFF2-40B4-BE49-F238E27FC236}">
                <a16:creationId xmlns:a16="http://schemas.microsoft.com/office/drawing/2014/main" id="{05863CC9-3FB7-FF4B-AD9F-9AD862815595}"/>
              </a:ext>
            </a:extLst>
          </p:cNvPr>
          <p:cNvSpPr>
            <a:spLocks noGrp="1"/>
          </p:cNvSpPr>
          <p:nvPr>
            <p:ph type="body" idx="1"/>
          </p:nvPr>
        </p:nvSpPr>
        <p:spPr>
          <a:xfrm>
            <a:off x="467544" y="1844825"/>
            <a:ext cx="8208912" cy="410445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extLst>
      <p:ext uri="{BB962C8B-B14F-4D97-AF65-F5344CB8AC3E}">
        <p14:creationId xmlns:p14="http://schemas.microsoft.com/office/powerpoint/2010/main" val="1747872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3B341"/>
        </a:buClr>
        <a:buSzPct val="120000"/>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50F7-775A-AD43-A39A-A3AA8B45027F}"/>
              </a:ext>
            </a:extLst>
          </p:cNvPr>
          <p:cNvSpPr>
            <a:spLocks noGrp="1"/>
          </p:cNvSpPr>
          <p:nvPr>
            <p:ph type="ctrTitle"/>
          </p:nvPr>
        </p:nvSpPr>
        <p:spPr>
          <a:xfrm>
            <a:off x="251520" y="2204864"/>
            <a:ext cx="6264696" cy="1728192"/>
          </a:xfrm>
        </p:spPr>
        <p:txBody>
          <a:bodyPr>
            <a:normAutofit fontScale="90000"/>
          </a:bodyPr>
          <a:lstStyle/>
          <a:p>
            <a:r>
              <a:rPr lang="sl-SI" dirty="0"/>
              <a:t>Slovenska Elektroenergetika  v letu 2024,                     </a:t>
            </a:r>
            <a:br>
              <a:rPr lang="sl-SI" dirty="0"/>
            </a:br>
            <a:r>
              <a:rPr lang="sl-SI" dirty="0"/>
              <a:t>ocene za leto 2025 do 2028</a:t>
            </a:r>
            <a:endParaRPr lang="en-US" dirty="0"/>
          </a:p>
        </p:txBody>
      </p:sp>
      <p:sp>
        <p:nvSpPr>
          <p:cNvPr id="4" name="Date Placeholder 3">
            <a:extLst>
              <a:ext uri="{FF2B5EF4-FFF2-40B4-BE49-F238E27FC236}">
                <a16:creationId xmlns:a16="http://schemas.microsoft.com/office/drawing/2014/main" id="{181B37F2-1F25-FE4F-A3CF-8D2812689CE9}"/>
              </a:ext>
            </a:extLst>
          </p:cNvPr>
          <p:cNvSpPr>
            <a:spLocks noGrp="1"/>
          </p:cNvSpPr>
          <p:nvPr>
            <p:ph type="dt" sz="half" idx="10"/>
          </p:nvPr>
        </p:nvSpPr>
        <p:spPr>
          <a:xfrm>
            <a:off x="440084" y="6021289"/>
            <a:ext cx="3555851" cy="365124"/>
          </a:xfrm>
        </p:spPr>
        <p:txBody>
          <a:bodyPr/>
          <a:lstStyle>
            <a:lvl1pPr>
              <a:defRPr sz="1600" b="1">
                <a:solidFill>
                  <a:schemeClr val="bg1"/>
                </a:solidFill>
              </a:defRPr>
            </a:lvl1pPr>
          </a:lstStyle>
          <a:p>
            <a:r>
              <a:rPr lang="sl-SI" dirty="0">
                <a:latin typeface="Arial" panose="020B0604020202020204" pitchFamily="34" charset="0"/>
                <a:cs typeface="Arial" panose="020B0604020202020204" pitchFamily="34" charset="0"/>
              </a:rPr>
              <a:t>Aleksander Mervar</a:t>
            </a:r>
          </a:p>
        </p:txBody>
      </p:sp>
      <p:sp>
        <p:nvSpPr>
          <p:cNvPr id="5" name="Footer Placeholder 4">
            <a:extLst>
              <a:ext uri="{FF2B5EF4-FFF2-40B4-BE49-F238E27FC236}">
                <a16:creationId xmlns:a16="http://schemas.microsoft.com/office/drawing/2014/main" id="{581121EC-936B-7F4E-A047-DD678DD8E528}"/>
              </a:ext>
            </a:extLst>
          </p:cNvPr>
          <p:cNvSpPr>
            <a:spLocks noGrp="1"/>
          </p:cNvSpPr>
          <p:nvPr>
            <p:ph type="ftr" sz="quarter" idx="11"/>
          </p:nvPr>
        </p:nvSpPr>
        <p:spPr/>
        <p:txBody>
          <a:bodyPr/>
          <a:lstStyle>
            <a:lvl1pPr>
              <a:defRPr sz="1600" b="1">
                <a:solidFill>
                  <a:schemeClr val="bg1"/>
                </a:solidFill>
              </a:defRPr>
            </a:lvl1pPr>
          </a:lstStyle>
          <a:p>
            <a:pPr algn="ctr"/>
            <a:r>
              <a:rPr lang="sl-SI" dirty="0">
                <a:latin typeface="Arial" panose="020B0604020202020204" pitchFamily="34" charset="0"/>
                <a:cs typeface="Arial" panose="020B0604020202020204" pitchFamily="34" charset="0"/>
              </a:rPr>
              <a:t>Ljubljana</a:t>
            </a:r>
          </a:p>
        </p:txBody>
      </p:sp>
      <p:sp>
        <p:nvSpPr>
          <p:cNvPr id="6" name="Slide Number Placeholder 5">
            <a:extLst>
              <a:ext uri="{FF2B5EF4-FFF2-40B4-BE49-F238E27FC236}">
                <a16:creationId xmlns:a16="http://schemas.microsoft.com/office/drawing/2014/main" id="{D2C75EDE-ECDB-2544-89A1-C24CDAB11660}"/>
              </a:ext>
            </a:extLst>
          </p:cNvPr>
          <p:cNvSpPr>
            <a:spLocks noGrp="1"/>
          </p:cNvSpPr>
          <p:nvPr>
            <p:ph type="sldNum" sz="quarter" idx="12"/>
          </p:nvPr>
        </p:nvSpPr>
        <p:spPr>
          <a:xfrm>
            <a:off x="6115050" y="6021287"/>
            <a:ext cx="2705422" cy="365125"/>
          </a:xfrm>
        </p:spPr>
        <p:txBody>
          <a:bodyPr/>
          <a:lstStyle>
            <a:lvl1pPr>
              <a:defRPr sz="1600" b="1">
                <a:solidFill>
                  <a:schemeClr val="bg1"/>
                </a:solidFill>
              </a:defRPr>
            </a:lvl1pPr>
          </a:lstStyle>
          <a:p>
            <a:pPr algn="r"/>
            <a:r>
              <a:rPr lang="sl-SI" dirty="0">
                <a:latin typeface="Arial" panose="020B0604020202020204" pitchFamily="34" charset="0"/>
                <a:cs typeface="Arial" panose="020B0604020202020204" pitchFamily="34" charset="0"/>
              </a:rPr>
              <a:t>Maj 2025</a:t>
            </a:r>
          </a:p>
        </p:txBody>
      </p:sp>
    </p:spTree>
    <p:extLst>
      <p:ext uri="{BB962C8B-B14F-4D97-AF65-F5344CB8AC3E}">
        <p14:creationId xmlns:p14="http://schemas.microsoft.com/office/powerpoint/2010/main" val="72173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C963-87D9-B66A-F311-7F733194DD0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A56C531-A0AD-2CA2-7FB4-AEAE350151E4}"/>
              </a:ext>
            </a:extLst>
          </p:cNvPr>
          <p:cNvSpPr>
            <a:spLocks noGrp="1"/>
          </p:cNvSpPr>
          <p:nvPr>
            <p:ph type="title"/>
          </p:nvPr>
        </p:nvSpPr>
        <p:spPr>
          <a:xfrm>
            <a:off x="395536" y="260648"/>
            <a:ext cx="7056784" cy="1325563"/>
          </a:xfrm>
        </p:spPr>
        <p:txBody>
          <a:bodyPr>
            <a:normAutofit/>
          </a:bodyPr>
          <a:lstStyle/>
          <a:p>
            <a:pPr algn="ctr"/>
            <a:r>
              <a:rPr lang="sl-SI" sz="2000" dirty="0"/>
              <a:t>Eurostat 2024:</a:t>
            </a:r>
            <a:br>
              <a:rPr lang="sl-SI" sz="2000" dirty="0"/>
            </a:br>
            <a:r>
              <a:rPr lang="sl-SI" sz="2000" dirty="0"/>
              <a:t>primerjava cen za </a:t>
            </a:r>
            <a:r>
              <a:rPr lang="sl-SI" sz="2000" dirty="0" err="1"/>
              <a:t>negospodinjske</a:t>
            </a:r>
            <a:r>
              <a:rPr lang="sl-SI" sz="2000" dirty="0"/>
              <a:t> odjemalce</a:t>
            </a:r>
          </a:p>
        </p:txBody>
      </p:sp>
      <p:pic>
        <p:nvPicPr>
          <p:cNvPr id="3" name="Slika 2">
            <a:extLst>
              <a:ext uri="{FF2B5EF4-FFF2-40B4-BE49-F238E27FC236}">
                <a16:creationId xmlns:a16="http://schemas.microsoft.com/office/drawing/2014/main" id="{2C269313-065D-915A-E6DC-962FF603941A}"/>
              </a:ext>
            </a:extLst>
          </p:cNvPr>
          <p:cNvPicPr>
            <a:picLocks noChangeAspect="1"/>
          </p:cNvPicPr>
          <p:nvPr/>
        </p:nvPicPr>
        <p:blipFill>
          <a:blip r:embed="rId2"/>
          <a:stretch>
            <a:fillRect/>
          </a:stretch>
        </p:blipFill>
        <p:spPr>
          <a:xfrm>
            <a:off x="542925" y="1988840"/>
            <a:ext cx="8058150" cy="4029075"/>
          </a:xfrm>
          <a:prstGeom prst="rect">
            <a:avLst/>
          </a:prstGeom>
        </p:spPr>
      </p:pic>
    </p:spTree>
    <p:extLst>
      <p:ext uri="{BB962C8B-B14F-4D97-AF65-F5344CB8AC3E}">
        <p14:creationId xmlns:p14="http://schemas.microsoft.com/office/powerpoint/2010/main" val="423681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F91A5-C70D-BB4D-4ABF-35164D66F84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A20B94A-6F16-D1E0-EA90-52E133345A99}"/>
              </a:ext>
            </a:extLst>
          </p:cNvPr>
          <p:cNvSpPr>
            <a:spLocks noGrp="1"/>
          </p:cNvSpPr>
          <p:nvPr>
            <p:ph type="title"/>
          </p:nvPr>
        </p:nvSpPr>
        <p:spPr/>
        <p:txBody>
          <a:bodyPr>
            <a:normAutofit/>
          </a:bodyPr>
          <a:lstStyle/>
          <a:p>
            <a:pPr algn="ctr"/>
            <a:r>
              <a:rPr lang="sl-SI" sz="2000" dirty="0"/>
              <a:t>Eurostat 2024 – omrežnina za               gospodinjski odjem:                                      primerjava leto 2024 z letom 2017</a:t>
            </a:r>
          </a:p>
        </p:txBody>
      </p:sp>
      <p:pic>
        <p:nvPicPr>
          <p:cNvPr id="5" name="Slika 4">
            <a:extLst>
              <a:ext uri="{FF2B5EF4-FFF2-40B4-BE49-F238E27FC236}">
                <a16:creationId xmlns:a16="http://schemas.microsoft.com/office/drawing/2014/main" id="{E6961474-6792-02CF-1490-8397AB4CB4E6}"/>
              </a:ext>
            </a:extLst>
          </p:cNvPr>
          <p:cNvPicPr>
            <a:picLocks noChangeAspect="1"/>
          </p:cNvPicPr>
          <p:nvPr/>
        </p:nvPicPr>
        <p:blipFill>
          <a:blip r:embed="rId2"/>
          <a:stretch>
            <a:fillRect/>
          </a:stretch>
        </p:blipFill>
        <p:spPr>
          <a:xfrm>
            <a:off x="1258602" y="1700808"/>
            <a:ext cx="3297612" cy="2277054"/>
          </a:xfrm>
          <a:prstGeom prst="rect">
            <a:avLst/>
          </a:prstGeom>
        </p:spPr>
      </p:pic>
      <p:pic>
        <p:nvPicPr>
          <p:cNvPr id="7" name="Slika 6">
            <a:extLst>
              <a:ext uri="{FF2B5EF4-FFF2-40B4-BE49-F238E27FC236}">
                <a16:creationId xmlns:a16="http://schemas.microsoft.com/office/drawing/2014/main" id="{5E4BC8C3-3714-0DAB-7D91-5BF8BD5AEF0F}"/>
              </a:ext>
            </a:extLst>
          </p:cNvPr>
          <p:cNvPicPr>
            <a:picLocks noChangeAspect="1"/>
          </p:cNvPicPr>
          <p:nvPr/>
        </p:nvPicPr>
        <p:blipFill>
          <a:blip r:embed="rId3"/>
          <a:stretch>
            <a:fillRect/>
          </a:stretch>
        </p:blipFill>
        <p:spPr>
          <a:xfrm>
            <a:off x="4564111" y="3977862"/>
            <a:ext cx="3297612" cy="2277054"/>
          </a:xfrm>
          <a:prstGeom prst="rect">
            <a:avLst/>
          </a:prstGeom>
        </p:spPr>
      </p:pic>
    </p:spTree>
    <p:extLst>
      <p:ext uri="{BB962C8B-B14F-4D97-AF65-F5344CB8AC3E}">
        <p14:creationId xmlns:p14="http://schemas.microsoft.com/office/powerpoint/2010/main" val="421433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539B5-5820-DAD4-F724-D59DDA6B9B0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E0EBF93-EFC8-D4FD-2D80-8541AFB63F9D}"/>
              </a:ext>
            </a:extLst>
          </p:cNvPr>
          <p:cNvSpPr>
            <a:spLocks noGrp="1"/>
          </p:cNvSpPr>
          <p:nvPr>
            <p:ph type="title"/>
          </p:nvPr>
        </p:nvSpPr>
        <p:spPr/>
        <p:txBody>
          <a:bodyPr>
            <a:normAutofit/>
          </a:bodyPr>
          <a:lstStyle/>
          <a:p>
            <a:pPr algn="ctr"/>
            <a:r>
              <a:rPr lang="sl-SI" sz="2000" dirty="0"/>
              <a:t>Eurostat 2024 – omrežnina za </a:t>
            </a:r>
            <a:r>
              <a:rPr lang="sl-SI" sz="2000" dirty="0" err="1"/>
              <a:t>negospodinjski</a:t>
            </a:r>
            <a:r>
              <a:rPr lang="sl-SI" sz="2000" dirty="0"/>
              <a:t> odjem:                                      primerjava leto 2024 z letom 2017</a:t>
            </a:r>
          </a:p>
        </p:txBody>
      </p:sp>
      <p:pic>
        <p:nvPicPr>
          <p:cNvPr id="3" name="Slika 2">
            <a:extLst>
              <a:ext uri="{FF2B5EF4-FFF2-40B4-BE49-F238E27FC236}">
                <a16:creationId xmlns:a16="http://schemas.microsoft.com/office/drawing/2014/main" id="{CF211568-4943-7F60-E783-961A2C24D1C3}"/>
              </a:ext>
            </a:extLst>
          </p:cNvPr>
          <p:cNvPicPr>
            <a:picLocks noChangeAspect="1"/>
          </p:cNvPicPr>
          <p:nvPr/>
        </p:nvPicPr>
        <p:blipFill>
          <a:blip r:embed="rId2"/>
          <a:stretch>
            <a:fillRect/>
          </a:stretch>
        </p:blipFill>
        <p:spPr>
          <a:xfrm>
            <a:off x="395538" y="1772817"/>
            <a:ext cx="4499238" cy="2104217"/>
          </a:xfrm>
          <a:prstGeom prst="rect">
            <a:avLst/>
          </a:prstGeom>
        </p:spPr>
      </p:pic>
      <p:pic>
        <p:nvPicPr>
          <p:cNvPr id="4" name="Slika 3">
            <a:extLst>
              <a:ext uri="{FF2B5EF4-FFF2-40B4-BE49-F238E27FC236}">
                <a16:creationId xmlns:a16="http://schemas.microsoft.com/office/drawing/2014/main" id="{1503F072-2C2F-05ED-19F0-4BFBA5F62AF9}"/>
              </a:ext>
            </a:extLst>
          </p:cNvPr>
          <p:cNvPicPr>
            <a:picLocks noChangeAspect="1"/>
          </p:cNvPicPr>
          <p:nvPr/>
        </p:nvPicPr>
        <p:blipFill>
          <a:blip r:embed="rId3"/>
          <a:stretch>
            <a:fillRect/>
          </a:stretch>
        </p:blipFill>
        <p:spPr>
          <a:xfrm>
            <a:off x="4139952" y="3877034"/>
            <a:ext cx="4499238" cy="2106960"/>
          </a:xfrm>
          <a:prstGeom prst="rect">
            <a:avLst/>
          </a:prstGeom>
        </p:spPr>
      </p:pic>
      <p:cxnSp>
        <p:nvCxnSpPr>
          <p:cNvPr id="6" name="Raven puščični povezovalnik 5">
            <a:extLst>
              <a:ext uri="{FF2B5EF4-FFF2-40B4-BE49-F238E27FC236}">
                <a16:creationId xmlns:a16="http://schemas.microsoft.com/office/drawing/2014/main" id="{BFA1F31C-6219-DD19-AC80-83AFE39F1D15}"/>
              </a:ext>
            </a:extLst>
          </p:cNvPr>
          <p:cNvCxnSpPr/>
          <p:nvPr/>
        </p:nvCxnSpPr>
        <p:spPr>
          <a:xfrm>
            <a:off x="4716016" y="3645024"/>
            <a:ext cx="3384376" cy="19442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54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CAE3-9586-22B4-DE2B-4DAB0088BD3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2C3A20A-BAA0-E278-7171-70B14FF63BBB}"/>
              </a:ext>
            </a:extLst>
          </p:cNvPr>
          <p:cNvSpPr>
            <a:spLocks noGrp="1"/>
          </p:cNvSpPr>
          <p:nvPr>
            <p:ph type="title"/>
          </p:nvPr>
        </p:nvSpPr>
        <p:spPr/>
        <p:txBody>
          <a:bodyPr>
            <a:normAutofit/>
          </a:bodyPr>
          <a:lstStyle/>
          <a:p>
            <a:pPr algn="ctr"/>
            <a:r>
              <a:rPr lang="sl-SI" sz="2000" dirty="0"/>
              <a:t>Ocena </a:t>
            </a:r>
            <a:r>
              <a:rPr lang="sl-SI" sz="2000" dirty="0" err="1"/>
              <a:t>omrežninskih</a:t>
            </a:r>
            <a:r>
              <a:rPr lang="sl-SI" sz="2000" dirty="0"/>
              <a:t> prihodkov za leto 2025 v luči nove </a:t>
            </a:r>
            <a:r>
              <a:rPr lang="sl-SI" sz="2000" dirty="0" err="1"/>
              <a:t>omrežninske</a:t>
            </a:r>
            <a:r>
              <a:rPr lang="sl-SI" sz="2000" dirty="0"/>
              <a:t> metodologije              in veljavnih tarif</a:t>
            </a:r>
          </a:p>
        </p:txBody>
      </p:sp>
      <p:pic>
        <p:nvPicPr>
          <p:cNvPr id="3" name="Slika 2">
            <a:extLst>
              <a:ext uri="{FF2B5EF4-FFF2-40B4-BE49-F238E27FC236}">
                <a16:creationId xmlns:a16="http://schemas.microsoft.com/office/drawing/2014/main" id="{4C8DC2C9-4090-347D-8349-DACFBE6A8515}"/>
              </a:ext>
            </a:extLst>
          </p:cNvPr>
          <p:cNvPicPr>
            <a:picLocks noChangeAspect="1"/>
          </p:cNvPicPr>
          <p:nvPr/>
        </p:nvPicPr>
        <p:blipFill>
          <a:blip r:embed="rId2"/>
          <a:stretch>
            <a:fillRect/>
          </a:stretch>
        </p:blipFill>
        <p:spPr>
          <a:xfrm>
            <a:off x="795337" y="2411368"/>
            <a:ext cx="7553325" cy="1000125"/>
          </a:xfrm>
          <a:prstGeom prst="rect">
            <a:avLst/>
          </a:prstGeom>
        </p:spPr>
      </p:pic>
      <p:pic>
        <p:nvPicPr>
          <p:cNvPr id="5" name="Slika 4">
            <a:extLst>
              <a:ext uri="{FF2B5EF4-FFF2-40B4-BE49-F238E27FC236}">
                <a16:creationId xmlns:a16="http://schemas.microsoft.com/office/drawing/2014/main" id="{8A10B4D3-BF83-D3BE-FAE4-D880F3440D5F}"/>
              </a:ext>
            </a:extLst>
          </p:cNvPr>
          <p:cNvPicPr>
            <a:picLocks noChangeAspect="1"/>
          </p:cNvPicPr>
          <p:nvPr/>
        </p:nvPicPr>
        <p:blipFill>
          <a:blip r:embed="rId3"/>
          <a:stretch>
            <a:fillRect/>
          </a:stretch>
        </p:blipFill>
        <p:spPr>
          <a:xfrm>
            <a:off x="795337" y="3789040"/>
            <a:ext cx="7553325" cy="180975"/>
          </a:xfrm>
          <a:prstGeom prst="rect">
            <a:avLst/>
          </a:prstGeom>
        </p:spPr>
      </p:pic>
      <p:pic>
        <p:nvPicPr>
          <p:cNvPr id="7" name="Slika 6">
            <a:extLst>
              <a:ext uri="{FF2B5EF4-FFF2-40B4-BE49-F238E27FC236}">
                <a16:creationId xmlns:a16="http://schemas.microsoft.com/office/drawing/2014/main" id="{D93BA3F9-02B3-33A5-3CCF-008337F77DCD}"/>
              </a:ext>
            </a:extLst>
          </p:cNvPr>
          <p:cNvPicPr>
            <a:picLocks noChangeAspect="1"/>
          </p:cNvPicPr>
          <p:nvPr/>
        </p:nvPicPr>
        <p:blipFill>
          <a:blip r:embed="rId4"/>
          <a:stretch>
            <a:fillRect/>
          </a:stretch>
        </p:blipFill>
        <p:spPr>
          <a:xfrm>
            <a:off x="795337" y="4347562"/>
            <a:ext cx="7553325" cy="180975"/>
          </a:xfrm>
          <a:prstGeom prst="rect">
            <a:avLst/>
          </a:prstGeom>
        </p:spPr>
      </p:pic>
    </p:spTree>
    <p:extLst>
      <p:ext uri="{BB962C8B-B14F-4D97-AF65-F5344CB8AC3E}">
        <p14:creationId xmlns:p14="http://schemas.microsoft.com/office/powerpoint/2010/main" val="3558918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55A0-C694-289A-0F5D-96177719F6D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87AAC82-D121-67BF-FD77-B86237AED83F}"/>
              </a:ext>
            </a:extLst>
          </p:cNvPr>
          <p:cNvSpPr>
            <a:spLocks noGrp="1"/>
          </p:cNvSpPr>
          <p:nvPr>
            <p:ph type="title"/>
          </p:nvPr>
        </p:nvSpPr>
        <p:spPr/>
        <p:txBody>
          <a:bodyPr>
            <a:normAutofit/>
          </a:bodyPr>
          <a:lstStyle/>
          <a:p>
            <a:pPr algn="ctr">
              <a:lnSpc>
                <a:spcPct val="115000"/>
              </a:lnSpc>
              <a:spcAft>
                <a:spcPts val="800"/>
              </a:spcAft>
            </a:pPr>
            <a:r>
              <a:rPr lang="sl-SI" sz="1800" b="1" kern="100">
                <a:effectLst/>
                <a:latin typeface="Aptos" panose="020B0004020202020204" pitchFamily="34" charset="0"/>
                <a:ea typeface="Aptos" panose="020B0004020202020204" pitchFamily="34" charset="0"/>
                <a:cs typeface="Times New Roman" panose="02020603050405020304" pitchFamily="18" charset="0"/>
              </a:rPr>
              <a:t>Bilanca EE RS 01.01.2025 do 15.05.2025</a:t>
            </a:r>
            <a:endParaRPr lang="sl-SI"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oljeZBesedilom 3">
            <a:extLst>
              <a:ext uri="{FF2B5EF4-FFF2-40B4-BE49-F238E27FC236}">
                <a16:creationId xmlns:a16="http://schemas.microsoft.com/office/drawing/2014/main" id="{9895EBB8-943F-D7C5-78C0-09CE0AD73771}"/>
              </a:ext>
            </a:extLst>
          </p:cNvPr>
          <p:cNvSpPr txBox="1"/>
          <p:nvPr/>
        </p:nvSpPr>
        <p:spPr>
          <a:xfrm>
            <a:off x="395536" y="2204864"/>
            <a:ext cx="8352928" cy="3416320"/>
          </a:xfrm>
          <a:prstGeom prst="rect">
            <a:avLst/>
          </a:prstGeom>
          <a:noFill/>
        </p:spPr>
        <p:txBody>
          <a:bodyPr wrap="square">
            <a:spAutoFit/>
          </a:bodyPr>
          <a:lstStyle/>
          <a:p>
            <a:pPr algn="just"/>
            <a:r>
              <a:rPr lang="sl-SI" b="1" dirty="0"/>
              <a:t>1.	100% NEK</a:t>
            </a:r>
          </a:p>
          <a:p>
            <a:pPr marL="896938" indent="-896938" algn="just">
              <a:buFontTx/>
              <a:buChar char="-"/>
            </a:pPr>
            <a:r>
              <a:rPr lang="sl-SI" b="1" dirty="0"/>
              <a:t>neto izvozniki 13,34%</a:t>
            </a:r>
          </a:p>
          <a:p>
            <a:pPr marL="896938" indent="-896938" algn="just">
              <a:buFontTx/>
              <a:buChar char="-"/>
            </a:pPr>
            <a:r>
              <a:rPr lang="sl-SI" b="1" dirty="0"/>
              <a:t>kljub temu smo imeli 943 ur ali 29% ur obdobja negativne urne bilance</a:t>
            </a:r>
          </a:p>
          <a:p>
            <a:pPr marL="285750" indent="-285750" algn="just">
              <a:buFontTx/>
              <a:buChar char="-"/>
            </a:pPr>
            <a:endParaRPr lang="sl-SI" b="1" dirty="0"/>
          </a:p>
          <a:p>
            <a:pPr algn="just"/>
            <a:r>
              <a:rPr lang="sl-SI" b="1" dirty="0"/>
              <a:t>2.	50% NEK</a:t>
            </a:r>
          </a:p>
          <a:p>
            <a:pPr algn="just"/>
            <a:r>
              <a:rPr lang="sl-SI" b="1" dirty="0"/>
              <a:t>-	neto uvozniki 13,14%</a:t>
            </a:r>
          </a:p>
          <a:p>
            <a:pPr marL="896938" indent="-896938" algn="just">
              <a:buFontTx/>
              <a:buChar char="-"/>
            </a:pPr>
            <a:r>
              <a:rPr lang="sl-SI" b="1" dirty="0"/>
              <a:t>2.306 ur ali 71% vseh ur obdobja smo imeli negativne urne bilance, kar pomeni, da smo električno energijo v teh urah uvažali</a:t>
            </a:r>
          </a:p>
          <a:p>
            <a:pPr marL="896938" indent="-896938" algn="just">
              <a:buFontTx/>
              <a:buChar char="-"/>
            </a:pPr>
            <a:r>
              <a:rPr lang="sl-SI" b="1" dirty="0"/>
              <a:t>V kolikor bi v tem obdobju aktivirali vse proizvodne enote, bi bili tudi na urnem nivoju bilančno nevtralni, vendar bi bila stroškovna cena teh, dodatno proizvedenih MWh električne energije, bistveno dražjih, od uvoza, še več, variabilni del stroškov bi bil višji!</a:t>
            </a:r>
          </a:p>
        </p:txBody>
      </p:sp>
    </p:spTree>
    <p:extLst>
      <p:ext uri="{BB962C8B-B14F-4D97-AF65-F5344CB8AC3E}">
        <p14:creationId xmlns:p14="http://schemas.microsoft.com/office/powerpoint/2010/main" val="245073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18A15-39EA-C493-4DF0-8643A14D104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0BC2E55-2555-ADF6-54FA-069F30496CD6}"/>
              </a:ext>
            </a:extLst>
          </p:cNvPr>
          <p:cNvSpPr>
            <a:spLocks noGrp="1"/>
          </p:cNvSpPr>
          <p:nvPr>
            <p:ph type="title"/>
          </p:nvPr>
        </p:nvSpPr>
        <p:spPr/>
        <p:txBody>
          <a:bodyPr>
            <a:normAutofit/>
          </a:bodyPr>
          <a:lstStyle/>
          <a:p>
            <a:pPr algn="ctr"/>
            <a:r>
              <a:rPr lang="sl-SI" sz="2000" dirty="0"/>
              <a:t>Kaj pa </a:t>
            </a:r>
            <a:r>
              <a:rPr lang="sl-SI" sz="2000" dirty="0" err="1"/>
              <a:t>teš</a:t>
            </a:r>
            <a:r>
              <a:rPr lang="sl-SI" sz="2000" dirty="0"/>
              <a:t>?</a:t>
            </a:r>
          </a:p>
        </p:txBody>
      </p:sp>
      <p:sp>
        <p:nvSpPr>
          <p:cNvPr id="4" name="PoljeZBesedilom 3">
            <a:extLst>
              <a:ext uri="{FF2B5EF4-FFF2-40B4-BE49-F238E27FC236}">
                <a16:creationId xmlns:a16="http://schemas.microsoft.com/office/drawing/2014/main" id="{AB19E3E9-5A03-E8A8-B4A2-078AB7519C8B}"/>
              </a:ext>
            </a:extLst>
          </p:cNvPr>
          <p:cNvSpPr txBox="1"/>
          <p:nvPr/>
        </p:nvSpPr>
        <p:spPr>
          <a:xfrm>
            <a:off x="467544" y="2636912"/>
            <a:ext cx="8208912" cy="2862322"/>
          </a:xfrm>
          <a:prstGeom prst="rect">
            <a:avLst/>
          </a:prstGeom>
          <a:noFill/>
        </p:spPr>
        <p:txBody>
          <a:bodyPr wrap="square">
            <a:spAutoFit/>
          </a:bodyPr>
          <a:lstStyle/>
          <a:p>
            <a:r>
              <a:rPr lang="sl-SI" b="1" dirty="0"/>
              <a:t>-	Proizvodnja 979 GWh oz. 41% teoretične proizvodnje B5 in B6</a:t>
            </a:r>
          </a:p>
          <a:p>
            <a:r>
              <a:rPr lang="sl-SI" b="1" dirty="0"/>
              <a:t>	</a:t>
            </a:r>
          </a:p>
          <a:p>
            <a:r>
              <a:rPr lang="sl-SI" b="1" dirty="0"/>
              <a:t>-                20% vse slovenske proizvodnje pri 100% NEK</a:t>
            </a:r>
          </a:p>
          <a:p>
            <a:r>
              <a:rPr lang="sl-SI" b="1" dirty="0"/>
              <a:t>	</a:t>
            </a:r>
          </a:p>
          <a:p>
            <a:r>
              <a:rPr lang="sl-SI" b="1" dirty="0"/>
              <a:t>-                26% vse slovenske proizvodnje pri 50% NEK</a:t>
            </a:r>
          </a:p>
          <a:p>
            <a:r>
              <a:rPr lang="sl-SI" b="1" dirty="0"/>
              <a:t>-	</a:t>
            </a:r>
          </a:p>
          <a:p>
            <a:r>
              <a:rPr lang="sl-SI" b="1" dirty="0"/>
              <a:t>-                B5 in B6 od 20.04.2025 ne obratujeta</a:t>
            </a:r>
          </a:p>
          <a:p>
            <a:pPr marL="896938" indent="-896938"/>
            <a:r>
              <a:rPr lang="sl-SI" b="1" dirty="0"/>
              <a:t>	</a:t>
            </a:r>
          </a:p>
          <a:p>
            <a:pPr marL="896938" indent="-896938"/>
            <a:r>
              <a:rPr lang="sl-SI" b="1" dirty="0"/>
              <a:t>-                Proizvodnjo toplotne energije zagotavljata plinska bloka, ki sta v povprečju angažirana okrog 40% nazivne moči (cca 32 MW)</a:t>
            </a:r>
          </a:p>
        </p:txBody>
      </p:sp>
    </p:spTree>
    <p:extLst>
      <p:ext uri="{BB962C8B-B14F-4D97-AF65-F5344CB8AC3E}">
        <p14:creationId xmlns:p14="http://schemas.microsoft.com/office/powerpoint/2010/main" val="3050142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3AF3B-7A27-7801-E1BC-4A2314588B5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5FF5B63-F8EA-7B35-5833-53FB9B64DC18}"/>
              </a:ext>
            </a:extLst>
          </p:cNvPr>
          <p:cNvSpPr>
            <a:spLocks noGrp="1"/>
          </p:cNvSpPr>
          <p:nvPr>
            <p:ph type="title"/>
          </p:nvPr>
        </p:nvSpPr>
        <p:spPr/>
        <p:txBody>
          <a:bodyPr>
            <a:normAutofit/>
          </a:bodyPr>
          <a:lstStyle/>
          <a:p>
            <a:pPr algn="ctr"/>
            <a:r>
              <a:rPr lang="sl-SI" sz="2000" dirty="0"/>
              <a:t>Poraba </a:t>
            </a:r>
            <a:br>
              <a:rPr lang="sl-SI" sz="2000" dirty="0"/>
            </a:br>
            <a:r>
              <a:rPr lang="sl-SI" sz="2000" dirty="0"/>
              <a:t>električne energije                                                 v republiki </a:t>
            </a:r>
            <a:r>
              <a:rPr lang="sl-SI" sz="2000" dirty="0" err="1"/>
              <a:t>sloveniji</a:t>
            </a:r>
            <a:endParaRPr lang="sl-SI" sz="2000" dirty="0"/>
          </a:p>
        </p:txBody>
      </p:sp>
      <p:sp>
        <p:nvSpPr>
          <p:cNvPr id="4" name="PoljeZBesedilom 3">
            <a:extLst>
              <a:ext uri="{FF2B5EF4-FFF2-40B4-BE49-F238E27FC236}">
                <a16:creationId xmlns:a16="http://schemas.microsoft.com/office/drawing/2014/main" id="{DA5A3F2E-40E8-61A0-45DB-E58EA236D065}"/>
              </a:ext>
            </a:extLst>
          </p:cNvPr>
          <p:cNvSpPr txBox="1"/>
          <p:nvPr/>
        </p:nvSpPr>
        <p:spPr>
          <a:xfrm>
            <a:off x="431540" y="2492896"/>
            <a:ext cx="8280920" cy="3108543"/>
          </a:xfrm>
          <a:prstGeom prst="rect">
            <a:avLst/>
          </a:prstGeom>
          <a:noFill/>
        </p:spPr>
        <p:txBody>
          <a:bodyPr wrap="square">
            <a:spAutoFit/>
          </a:bodyPr>
          <a:lstStyle/>
          <a:p>
            <a:r>
              <a:rPr lang="sl-SI" b="1" dirty="0"/>
              <a:t>Primerjave prvih štirih mesecev v letu glede na porabo v letu 2025:</a:t>
            </a:r>
          </a:p>
          <a:p>
            <a:endParaRPr lang="sl-SI" b="1" dirty="0"/>
          </a:p>
          <a:p>
            <a:r>
              <a:rPr lang="sl-SI" b="1" dirty="0"/>
              <a:t>-	glede na 2024 +1%</a:t>
            </a:r>
          </a:p>
          <a:p>
            <a:r>
              <a:rPr lang="sl-SI" b="1" dirty="0"/>
              <a:t>-	glede na 2023  -3%</a:t>
            </a:r>
          </a:p>
          <a:p>
            <a:r>
              <a:rPr lang="sl-SI" b="1" dirty="0"/>
              <a:t>-	glede na 2022  -11%</a:t>
            </a:r>
          </a:p>
          <a:p>
            <a:r>
              <a:rPr lang="sl-SI" b="1" dirty="0"/>
              <a:t>-	glede na 2021  -10%</a:t>
            </a:r>
          </a:p>
          <a:p>
            <a:r>
              <a:rPr lang="sl-SI" b="1" dirty="0"/>
              <a:t>-	glede na 2020  -9%</a:t>
            </a:r>
          </a:p>
          <a:p>
            <a:r>
              <a:rPr lang="sl-SI" b="1" dirty="0"/>
              <a:t>-                glede na 2019  -13%</a:t>
            </a:r>
          </a:p>
          <a:p>
            <a:pPr marL="285750" indent="-285750">
              <a:buFontTx/>
              <a:buChar char="-"/>
            </a:pPr>
            <a:endParaRPr lang="sl-SI" b="1" dirty="0"/>
          </a:p>
          <a:p>
            <a:pPr marL="285750" indent="-285750">
              <a:buFontTx/>
              <a:buChar char="-"/>
            </a:pPr>
            <a:endParaRPr lang="sl-SI" b="1" dirty="0"/>
          </a:p>
          <a:p>
            <a:pPr algn="ctr"/>
            <a:r>
              <a:rPr lang="sl-SI" sz="1600" b="1" i="1" dirty="0"/>
              <a:t>Opomba: brez porabe ČHE Avče in brez izgub na prenosnem in distribucijskem omrežju.</a:t>
            </a:r>
          </a:p>
        </p:txBody>
      </p:sp>
    </p:spTree>
    <p:extLst>
      <p:ext uri="{BB962C8B-B14F-4D97-AF65-F5344CB8AC3E}">
        <p14:creationId xmlns:p14="http://schemas.microsoft.com/office/powerpoint/2010/main" val="323889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5FFB-E7FF-B5CF-3C7B-ADE43776439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F8AE73F-1CB1-73BF-2BDE-2A6F878867CC}"/>
              </a:ext>
            </a:extLst>
          </p:cNvPr>
          <p:cNvSpPr>
            <a:spLocks noGrp="1"/>
          </p:cNvSpPr>
          <p:nvPr>
            <p:ph type="title"/>
          </p:nvPr>
        </p:nvSpPr>
        <p:spPr/>
        <p:txBody>
          <a:bodyPr>
            <a:normAutofit/>
          </a:bodyPr>
          <a:lstStyle/>
          <a:p>
            <a:pPr algn="ctr"/>
            <a:r>
              <a:rPr lang="sl-SI" sz="2000" dirty="0"/>
              <a:t>Leto 2025: Cene električne energije              za gospodinjske odjemalce                                   v primerjavi s cenami                                            terminskih nakupov na borzi </a:t>
            </a:r>
            <a:r>
              <a:rPr lang="sl-SI" sz="2000" dirty="0" err="1"/>
              <a:t>hudex</a:t>
            </a:r>
            <a:endParaRPr lang="sl-SI" sz="2000" dirty="0"/>
          </a:p>
        </p:txBody>
      </p:sp>
      <p:sp>
        <p:nvSpPr>
          <p:cNvPr id="3" name="PoljeZBesedilom 2">
            <a:extLst>
              <a:ext uri="{FF2B5EF4-FFF2-40B4-BE49-F238E27FC236}">
                <a16:creationId xmlns:a16="http://schemas.microsoft.com/office/drawing/2014/main" id="{0DD71D40-B30B-B366-453F-2DB60CD446BF}"/>
              </a:ext>
            </a:extLst>
          </p:cNvPr>
          <p:cNvSpPr txBox="1"/>
          <p:nvPr/>
        </p:nvSpPr>
        <p:spPr>
          <a:xfrm>
            <a:off x="467544" y="2204864"/>
            <a:ext cx="8208912" cy="3416320"/>
          </a:xfrm>
          <a:prstGeom prst="rect">
            <a:avLst/>
          </a:prstGeom>
          <a:noFill/>
        </p:spPr>
        <p:txBody>
          <a:bodyPr wrap="square" rtlCol="0">
            <a:spAutoFit/>
          </a:bodyPr>
          <a:lstStyle/>
          <a:p>
            <a:pPr marL="285750" indent="-285750">
              <a:buFontTx/>
              <a:buChar char="-"/>
            </a:pPr>
            <a:r>
              <a:rPr lang="sl-SI" sz="1400" b="1" dirty="0"/>
              <a:t>Leta 2023 je bil povprečni </a:t>
            </a:r>
            <a:r>
              <a:rPr lang="sl-SI" sz="1400" b="1" dirty="0" err="1"/>
              <a:t>Future‘s</a:t>
            </a:r>
            <a:r>
              <a:rPr lang="sl-SI" sz="1400" b="1" dirty="0"/>
              <a:t> za leto 2025 (66% base, 34% </a:t>
            </a:r>
            <a:r>
              <a:rPr lang="sl-SI" sz="1400" b="1" dirty="0" err="1"/>
              <a:t>peak</a:t>
            </a:r>
            <a:r>
              <a:rPr lang="sl-SI" sz="1400" b="1" dirty="0"/>
              <a:t>) - 136,29 EUR/MWh</a:t>
            </a:r>
          </a:p>
          <a:p>
            <a:pPr marL="285750" indent="-285750">
              <a:buFontTx/>
              <a:buChar char="-"/>
            </a:pPr>
            <a:endParaRPr lang="sl-SI" sz="1400" b="1" dirty="0"/>
          </a:p>
          <a:p>
            <a:pPr marL="285750" indent="-285750">
              <a:buFontTx/>
              <a:buChar char="-"/>
            </a:pPr>
            <a:r>
              <a:rPr lang="sl-SI" sz="1400" b="1" dirty="0"/>
              <a:t>Leta 2024 je bil povprečni </a:t>
            </a:r>
            <a:r>
              <a:rPr lang="sl-SI" sz="1400" b="1" dirty="0" err="1"/>
              <a:t>Future‘s</a:t>
            </a:r>
            <a:r>
              <a:rPr lang="sl-SI" sz="1400" b="1" dirty="0"/>
              <a:t> za leto 2025 - 102,03 EUR/MWh</a:t>
            </a:r>
          </a:p>
          <a:p>
            <a:pPr marL="285750" indent="-285750">
              <a:buFontTx/>
              <a:buChar char="-"/>
            </a:pPr>
            <a:endParaRPr lang="sl-SI" sz="1400" b="1" dirty="0"/>
          </a:p>
          <a:p>
            <a:pPr marL="285750" indent="-285750">
              <a:buFontTx/>
              <a:buChar char="-"/>
            </a:pPr>
            <a:r>
              <a:rPr lang="sl-SI" sz="1400" b="1" dirty="0"/>
              <a:t>Če so trgovci kupili 30% v letu 2023 in 70% v letu 2024, je znašala povprečna nabavna cena 112,30 EUR/MWh</a:t>
            </a:r>
          </a:p>
          <a:p>
            <a:pPr marL="285750" indent="-285750">
              <a:buFontTx/>
              <a:buChar char="-"/>
            </a:pPr>
            <a:endParaRPr lang="sl-SI" sz="1400" b="1" dirty="0"/>
          </a:p>
          <a:p>
            <a:pPr marL="285750" indent="-285750">
              <a:buFontTx/>
              <a:buChar char="-"/>
            </a:pPr>
            <a:r>
              <a:rPr lang="sl-SI" sz="1400" b="1" dirty="0"/>
              <a:t>Tej povprečni nabavni ceni je potrebno dodati še stroške čezmejnega prenosa smer Madžarska – Slovenija v višini 3,01 EUR/MWh in povprečno bruto maržo trgovca 10 EUR/MWh, skupaj 125,31 EUR/MWh</a:t>
            </a:r>
          </a:p>
          <a:p>
            <a:pPr marL="285750" indent="-285750">
              <a:buFontTx/>
              <a:buChar char="-"/>
            </a:pPr>
            <a:endParaRPr lang="sl-SI" sz="1400" b="1" dirty="0"/>
          </a:p>
          <a:p>
            <a:pPr marL="285750" indent="-285750" algn="just">
              <a:buFontTx/>
              <a:buChar char="-"/>
            </a:pPr>
            <a:r>
              <a:rPr lang="sl-SI" sz="1400" b="1" dirty="0"/>
              <a:t>Iz aktualnih cenikov treh največjih slovenskih trgovcev EE gospodinjstvom (redni ceniki), razberemo njihove prodajne cene EE brez DDV, ki se gibljejo med 117 do 124 EUR/MWh. </a:t>
            </a:r>
          </a:p>
          <a:p>
            <a:pPr algn="just"/>
            <a:endParaRPr lang="sl-SI" sz="1400" b="1" dirty="0"/>
          </a:p>
          <a:p>
            <a:pPr algn="ctr"/>
            <a:r>
              <a:rPr lang="sl-SI" sz="2000" b="1" dirty="0"/>
              <a:t>Ugotovimo lahko, da so to korektne cene glede na borzne cene na HUDEX!</a:t>
            </a:r>
          </a:p>
        </p:txBody>
      </p:sp>
    </p:spTree>
    <p:extLst>
      <p:ext uri="{BB962C8B-B14F-4D97-AF65-F5344CB8AC3E}">
        <p14:creationId xmlns:p14="http://schemas.microsoft.com/office/powerpoint/2010/main" val="397840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p:cTn id="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EDCF8-13FC-BEBC-F905-419B975C01A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126A88E-C44E-A5F8-2865-9792D39D811C}"/>
              </a:ext>
            </a:extLst>
          </p:cNvPr>
          <p:cNvSpPr>
            <a:spLocks noGrp="1"/>
          </p:cNvSpPr>
          <p:nvPr>
            <p:ph type="title"/>
          </p:nvPr>
        </p:nvSpPr>
        <p:spPr/>
        <p:txBody>
          <a:bodyPr>
            <a:normAutofit/>
          </a:bodyPr>
          <a:lstStyle/>
          <a:p>
            <a:pPr algn="ctr"/>
            <a:r>
              <a:rPr lang="sl-SI" sz="2000" dirty="0"/>
              <a:t>KAKŠNE SO TRENUTNE TERMINSKE BORZNE CENE NA MADŽARSKI BORZI HUDEX DO LETA 2028?</a:t>
            </a:r>
            <a:br>
              <a:rPr lang="sl-SI" sz="2000" dirty="0"/>
            </a:br>
            <a:r>
              <a:rPr lang="sl-SI" sz="2000" dirty="0"/>
              <a:t>(66% BASE, 34% PEAK)</a:t>
            </a:r>
          </a:p>
        </p:txBody>
      </p:sp>
      <p:pic>
        <p:nvPicPr>
          <p:cNvPr id="3" name="Slika 2">
            <a:extLst>
              <a:ext uri="{FF2B5EF4-FFF2-40B4-BE49-F238E27FC236}">
                <a16:creationId xmlns:a16="http://schemas.microsoft.com/office/drawing/2014/main" id="{E7C964FA-625C-8418-B9EC-09223985E2EE}"/>
              </a:ext>
            </a:extLst>
          </p:cNvPr>
          <p:cNvPicPr>
            <a:picLocks noChangeAspect="1"/>
          </p:cNvPicPr>
          <p:nvPr/>
        </p:nvPicPr>
        <p:blipFill>
          <a:blip r:embed="rId2"/>
          <a:stretch>
            <a:fillRect/>
          </a:stretch>
        </p:blipFill>
        <p:spPr>
          <a:xfrm>
            <a:off x="2390775" y="2362200"/>
            <a:ext cx="4362450" cy="2133600"/>
          </a:xfrm>
          <a:prstGeom prst="rect">
            <a:avLst/>
          </a:prstGeom>
        </p:spPr>
      </p:pic>
      <p:sp>
        <p:nvSpPr>
          <p:cNvPr id="5" name="PoljeZBesedilom 4">
            <a:extLst>
              <a:ext uri="{FF2B5EF4-FFF2-40B4-BE49-F238E27FC236}">
                <a16:creationId xmlns:a16="http://schemas.microsoft.com/office/drawing/2014/main" id="{0096F8BE-53EA-D955-CBEC-D1BE39410D7A}"/>
              </a:ext>
            </a:extLst>
          </p:cNvPr>
          <p:cNvSpPr txBox="1"/>
          <p:nvPr/>
        </p:nvSpPr>
        <p:spPr>
          <a:xfrm>
            <a:off x="395536" y="5157192"/>
            <a:ext cx="8352928" cy="400110"/>
          </a:xfrm>
          <a:prstGeom prst="rect">
            <a:avLst/>
          </a:prstGeom>
          <a:noFill/>
        </p:spPr>
        <p:txBody>
          <a:bodyPr wrap="square">
            <a:spAutoFit/>
          </a:bodyPr>
          <a:lstStyle/>
          <a:p>
            <a:pPr algn="ctr"/>
            <a:r>
              <a:rPr lang="sl-SI" sz="2000" b="1" dirty="0"/>
              <a:t>Ne pozabimo pa, da so cene EE na računih gospodinjstev eden od elementov!</a:t>
            </a:r>
          </a:p>
        </p:txBody>
      </p:sp>
    </p:spTree>
    <p:extLst>
      <p:ext uri="{BB962C8B-B14F-4D97-AF65-F5344CB8AC3E}">
        <p14:creationId xmlns:p14="http://schemas.microsoft.com/office/powerpoint/2010/main" val="588081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3A80-A193-8935-1B90-A30F37D5D86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BDB0155-CDD1-04AD-83EF-1922A1ACB667}"/>
              </a:ext>
            </a:extLst>
          </p:cNvPr>
          <p:cNvSpPr>
            <a:spLocks noGrp="1"/>
          </p:cNvSpPr>
          <p:nvPr>
            <p:ph type="title"/>
          </p:nvPr>
        </p:nvSpPr>
        <p:spPr>
          <a:xfrm>
            <a:off x="395536" y="260648"/>
            <a:ext cx="6984776" cy="1325563"/>
          </a:xfrm>
        </p:spPr>
        <p:txBody>
          <a:bodyPr>
            <a:noAutofit/>
          </a:bodyPr>
          <a:lstStyle/>
          <a:p>
            <a:pPr algn="ctr"/>
            <a:br>
              <a:rPr lang="sl-SI" sz="2000" b="1" kern="100" dirty="0">
                <a:effectLst/>
                <a:latin typeface="Aptos" panose="020B0004020202020204" pitchFamily="34" charset="0"/>
                <a:ea typeface="Aptos" panose="020B0004020202020204" pitchFamily="34" charset="0"/>
                <a:cs typeface="Times New Roman" panose="02020603050405020304" pitchFamily="18" charset="0"/>
              </a:rPr>
            </a:br>
            <a:r>
              <a:rPr lang="sl-SI" sz="2000" b="1" kern="100" dirty="0">
                <a:effectLst/>
                <a:latin typeface="Aptos" panose="020B0004020202020204" pitchFamily="34" charset="0"/>
                <a:ea typeface="Aptos" panose="020B0004020202020204" pitchFamily="34" charset="0"/>
                <a:cs typeface="Times New Roman" panose="02020603050405020304" pitchFamily="18" charset="0"/>
              </a:rPr>
              <a:t>Analiza povprečnega slovenskega gospodinjskega odjemalca                                                                 z letno porabo 4.000 kWh in priključno močjo 5 kW</a:t>
            </a:r>
            <a:br>
              <a:rPr lang="sl-SI" sz="2000" kern="100" dirty="0">
                <a:effectLst/>
                <a:latin typeface="Aptos" panose="020B0004020202020204" pitchFamily="34" charset="0"/>
                <a:ea typeface="Aptos" panose="020B0004020202020204" pitchFamily="34" charset="0"/>
                <a:cs typeface="Times New Roman" panose="02020603050405020304" pitchFamily="18" charset="0"/>
              </a:rPr>
            </a:br>
            <a:endParaRPr lang="sl-SI" sz="2000" dirty="0"/>
          </a:p>
        </p:txBody>
      </p:sp>
      <p:pic>
        <p:nvPicPr>
          <p:cNvPr id="3" name="Slika 2">
            <a:extLst>
              <a:ext uri="{FF2B5EF4-FFF2-40B4-BE49-F238E27FC236}">
                <a16:creationId xmlns:a16="http://schemas.microsoft.com/office/drawing/2014/main" id="{ED0CAA0C-7150-D0ED-047B-051B732807C8}"/>
              </a:ext>
            </a:extLst>
          </p:cNvPr>
          <p:cNvPicPr>
            <a:picLocks noChangeAspect="1"/>
          </p:cNvPicPr>
          <p:nvPr/>
        </p:nvPicPr>
        <p:blipFill>
          <a:blip r:embed="rId2"/>
          <a:stretch>
            <a:fillRect/>
          </a:stretch>
        </p:blipFill>
        <p:spPr>
          <a:xfrm>
            <a:off x="4572000" y="3789040"/>
            <a:ext cx="3670110" cy="2206943"/>
          </a:xfrm>
          <a:prstGeom prst="rect">
            <a:avLst/>
          </a:prstGeom>
        </p:spPr>
      </p:pic>
      <p:pic>
        <p:nvPicPr>
          <p:cNvPr id="4" name="Slika 3">
            <a:extLst>
              <a:ext uri="{FF2B5EF4-FFF2-40B4-BE49-F238E27FC236}">
                <a16:creationId xmlns:a16="http://schemas.microsoft.com/office/drawing/2014/main" id="{4B38517F-DB05-43B4-2026-29E77DEC0741}"/>
              </a:ext>
            </a:extLst>
          </p:cNvPr>
          <p:cNvPicPr>
            <a:picLocks noChangeAspect="1"/>
          </p:cNvPicPr>
          <p:nvPr/>
        </p:nvPicPr>
        <p:blipFill>
          <a:blip r:embed="rId3"/>
          <a:stretch>
            <a:fillRect/>
          </a:stretch>
        </p:blipFill>
        <p:spPr>
          <a:xfrm>
            <a:off x="901890" y="2325528"/>
            <a:ext cx="3670110" cy="2206943"/>
          </a:xfrm>
          <a:prstGeom prst="rect">
            <a:avLst/>
          </a:prstGeom>
        </p:spPr>
      </p:pic>
    </p:spTree>
    <p:extLst>
      <p:ext uri="{BB962C8B-B14F-4D97-AF65-F5344CB8AC3E}">
        <p14:creationId xmlns:p14="http://schemas.microsoft.com/office/powerpoint/2010/main" val="376383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2000" dirty="0"/>
              <a:t>Vpliv vladnih interventnih ukrepov                   na področju omejevanje cen                               za gospodinjske odjemalce v letu 2024</a:t>
            </a:r>
          </a:p>
        </p:txBody>
      </p:sp>
      <p:sp>
        <p:nvSpPr>
          <p:cNvPr id="7" name="PoljeZBesedilom 6">
            <a:extLst>
              <a:ext uri="{FF2B5EF4-FFF2-40B4-BE49-F238E27FC236}">
                <a16:creationId xmlns:a16="http://schemas.microsoft.com/office/drawing/2014/main" id="{58A52AF6-097C-0DBE-30F4-7781984627F2}"/>
              </a:ext>
            </a:extLst>
          </p:cNvPr>
          <p:cNvSpPr txBox="1"/>
          <p:nvPr/>
        </p:nvSpPr>
        <p:spPr>
          <a:xfrm>
            <a:off x="395536" y="1700808"/>
            <a:ext cx="8280920" cy="3108543"/>
          </a:xfrm>
          <a:prstGeom prst="rect">
            <a:avLst/>
          </a:prstGeom>
          <a:noFill/>
        </p:spPr>
        <p:txBody>
          <a:bodyPr wrap="square">
            <a:spAutoFit/>
          </a:bodyPr>
          <a:lstStyle/>
          <a:p>
            <a:pPr algn="just"/>
            <a:endParaRPr lang="sl-SI" sz="1400" b="1" dirty="0"/>
          </a:p>
          <a:p>
            <a:pPr algn="just"/>
            <a:r>
              <a:rPr lang="sl-SI" sz="1400" b="1" dirty="0"/>
              <a:t>Vlada RS je za leto 2024 sprejela, med drugim, dva ukrepa, ki sta bistveno znižala letni strošek gospodinjstva: 90% zamejene cene MWh EE in odprava plačila prispevka za OVE/SPTE.</a:t>
            </a:r>
          </a:p>
          <a:p>
            <a:pPr algn="just"/>
            <a:endParaRPr lang="sl-SI" sz="1400" b="1" dirty="0"/>
          </a:p>
          <a:p>
            <a:pPr algn="just"/>
            <a:r>
              <a:rPr lang="sl-SI" sz="1400" b="1" dirty="0"/>
              <a:t>Spodnji izračun se nanaša na slovenski gospodinjstvo z letno porabo 4.000 kWh EE.</a:t>
            </a:r>
          </a:p>
          <a:p>
            <a:pPr algn="just"/>
            <a:endParaRPr lang="sl-SI" sz="1400" b="1" dirty="0"/>
          </a:p>
          <a:p>
            <a:pPr algn="just"/>
            <a:r>
              <a:rPr lang="sl-SI" sz="1400" b="1" dirty="0"/>
              <a:t>V kolikor Vlada RS ne bi sprejela predhodno navedenih ukrepov, bi bili letni stroški takšnega gospodinjstva višji za 345,89 EUR oz. 45,77%.</a:t>
            </a:r>
          </a:p>
          <a:p>
            <a:pPr algn="just"/>
            <a:endParaRPr lang="sl-SI" sz="1400" b="1" dirty="0"/>
          </a:p>
          <a:p>
            <a:pPr algn="just"/>
            <a:r>
              <a:rPr lang="sl-SI" sz="1400" b="1" dirty="0"/>
              <a:t>V kolikor Vlada RS ne bi sprejela teh ukrepov, bi bili letni stroški takšnega gospodinjstva 11. najvišji v EU, tako pa so bili 23.najvišji.</a:t>
            </a:r>
          </a:p>
          <a:p>
            <a:pPr algn="just"/>
            <a:endParaRPr lang="sl-SI" sz="1400" b="1" dirty="0"/>
          </a:p>
          <a:p>
            <a:pPr algn="just"/>
            <a:endParaRPr lang="sl-SI" sz="1400" b="1" dirty="0"/>
          </a:p>
          <a:p>
            <a:pPr algn="just"/>
            <a:endParaRPr lang="sl-SI" sz="1400" b="1" dirty="0"/>
          </a:p>
        </p:txBody>
      </p:sp>
      <p:pic>
        <p:nvPicPr>
          <p:cNvPr id="8" name="Slika 7">
            <a:extLst>
              <a:ext uri="{FF2B5EF4-FFF2-40B4-BE49-F238E27FC236}">
                <a16:creationId xmlns:a16="http://schemas.microsoft.com/office/drawing/2014/main" id="{80B38CE9-E653-075B-C19D-744648B073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1698" y="4250650"/>
            <a:ext cx="2728595" cy="2058670"/>
          </a:xfrm>
          <a:prstGeom prst="rect">
            <a:avLst/>
          </a:prstGeom>
          <a:noFill/>
          <a:ln>
            <a:noFill/>
          </a:ln>
        </p:spPr>
      </p:pic>
    </p:spTree>
    <p:extLst>
      <p:ext uri="{BB962C8B-B14F-4D97-AF65-F5344CB8AC3E}">
        <p14:creationId xmlns:p14="http://schemas.microsoft.com/office/powerpoint/2010/main" val="87847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E703-2EB7-D11E-35A5-1922AA94C651}"/>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189D8A13-284F-B36E-B666-400C1E6BDC2F}"/>
              </a:ext>
            </a:extLst>
          </p:cNvPr>
          <p:cNvPicPr>
            <a:picLocks noChangeAspect="1"/>
          </p:cNvPicPr>
          <p:nvPr/>
        </p:nvPicPr>
        <p:blipFill>
          <a:blip r:embed="rId2"/>
          <a:stretch>
            <a:fillRect/>
          </a:stretch>
        </p:blipFill>
        <p:spPr>
          <a:xfrm>
            <a:off x="2371725" y="2348880"/>
            <a:ext cx="4400550" cy="2314575"/>
          </a:xfrm>
          <a:prstGeom prst="rect">
            <a:avLst/>
          </a:prstGeom>
        </p:spPr>
      </p:pic>
      <p:sp>
        <p:nvSpPr>
          <p:cNvPr id="2" name="Naslov 1">
            <a:extLst>
              <a:ext uri="{FF2B5EF4-FFF2-40B4-BE49-F238E27FC236}">
                <a16:creationId xmlns:a16="http://schemas.microsoft.com/office/drawing/2014/main" id="{C4237B45-717F-9B8B-C78E-8BF7BC703CB9}"/>
              </a:ext>
            </a:extLst>
          </p:cNvPr>
          <p:cNvSpPr>
            <a:spLocks noGrp="1"/>
          </p:cNvSpPr>
          <p:nvPr>
            <p:ph type="title"/>
          </p:nvPr>
        </p:nvSpPr>
        <p:spPr/>
        <p:txBody>
          <a:bodyPr>
            <a:normAutofit/>
          </a:bodyPr>
          <a:lstStyle/>
          <a:p>
            <a:pPr algn="ctr"/>
            <a:r>
              <a:rPr lang="sl-SI" sz="2000" dirty="0"/>
              <a:t>Eurostat 2024:</a:t>
            </a:r>
            <a:br>
              <a:rPr lang="sl-SI" sz="2000" dirty="0"/>
            </a:br>
            <a:r>
              <a:rPr lang="sl-SI" sz="2000" dirty="0"/>
              <a:t>primerjava cen za gospodinjske odjemalce</a:t>
            </a:r>
            <a:br>
              <a:rPr lang="sl-SI" sz="2000" dirty="0"/>
            </a:br>
            <a:r>
              <a:rPr lang="sl-SI" sz="2000" dirty="0"/>
              <a:t>(povprečje petih odjemnih skupin)</a:t>
            </a:r>
          </a:p>
        </p:txBody>
      </p:sp>
    </p:spTree>
    <p:extLst>
      <p:ext uri="{BB962C8B-B14F-4D97-AF65-F5344CB8AC3E}">
        <p14:creationId xmlns:p14="http://schemas.microsoft.com/office/powerpoint/2010/main" val="374524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theme/theme1.xml><?xml version="1.0" encoding="utf-8"?>
<a:theme xmlns:a="http://schemas.openxmlformats.org/drawingml/2006/main" name="Officeova tema">
  <a:themeElements>
    <a:clrScheme name="RUK">
      <a:dk1>
        <a:srgbClr val="000000"/>
      </a:dk1>
      <a:lt1>
        <a:srgbClr val="FFFFFF"/>
      </a:lt1>
      <a:dk2>
        <a:srgbClr val="44546A"/>
      </a:dk2>
      <a:lt2>
        <a:srgbClr val="E7E6E6"/>
      </a:lt2>
      <a:accent1>
        <a:srgbClr val="39B290"/>
      </a:accent1>
      <a:accent2>
        <a:srgbClr val="DF5555"/>
      </a:accent2>
      <a:accent3>
        <a:srgbClr val="00ACAD"/>
      </a:accent3>
      <a:accent4>
        <a:srgbClr val="767776"/>
      </a:accent4>
      <a:accent5>
        <a:srgbClr val="FFFEFD"/>
      </a:accent5>
      <a:accent6>
        <a:srgbClr val="B4B4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ZS_ppt_template" id="{F58D4EA9-4F28-9847-9165-A569F3B1F630}" vid="{B4AF88D6-98C9-AA43-AD61-93260896AF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1c94de69-f1e9-47cd-8339-562ef7fae9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6F4F6598EEB044B98E2FB929FB98C93" ma:contentTypeVersion="15" ma:contentTypeDescription="Ustvari nov dokument." ma:contentTypeScope="" ma:versionID="4821ebe2d01535924da0692095986d3c">
  <xsd:schema xmlns:xsd="http://www.w3.org/2001/XMLSchema" xmlns:xs="http://www.w3.org/2001/XMLSchema" xmlns:p="http://schemas.microsoft.com/office/2006/metadata/properties" xmlns:ns2="1c94de69-f1e9-47cd-8339-562ef7fae98d" xmlns:ns3="703cdf61-9bdb-4ab1-bf99-aabb6c694d24" targetNamespace="http://schemas.microsoft.com/office/2006/metadata/properties" ma:root="true" ma:fieldsID="0ff8f242cb20f3bef679440f3db9108c" ns2:_="" ns3:_="">
    <xsd:import namespace="1c94de69-f1e9-47cd-8339-562ef7fae98d"/>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4de69-f1e9-47cd-8339-562ef7fae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A0675-88AF-4AA4-ADCE-8121579367A5}">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03cdf61-9bdb-4ab1-bf99-aabb6c694d24"/>
    <ds:schemaRef ds:uri="1c94de69-f1e9-47cd-8339-562ef7fae98d"/>
    <ds:schemaRef ds:uri="http://purl.org/dc/terms/"/>
  </ds:schemaRefs>
</ds:datastoreItem>
</file>

<file path=customXml/itemProps2.xml><?xml version="1.0" encoding="utf-8"?>
<ds:datastoreItem xmlns:ds="http://schemas.openxmlformats.org/officeDocument/2006/customXml" ds:itemID="{127AF1B5-FF23-44D3-8A08-8479CEA0A3D0}">
  <ds:schemaRefs>
    <ds:schemaRef ds:uri="http://schemas.microsoft.com/sharepoint/v3/contenttype/forms"/>
  </ds:schemaRefs>
</ds:datastoreItem>
</file>

<file path=customXml/itemProps3.xml><?xml version="1.0" encoding="utf-8"?>
<ds:datastoreItem xmlns:ds="http://schemas.openxmlformats.org/officeDocument/2006/customXml" ds:itemID="{B5958B88-12BA-4CCF-94DE-32836849129A}"/>
</file>

<file path=docProps/app.xml><?xml version="1.0" encoding="utf-8"?>
<Properties xmlns="http://schemas.openxmlformats.org/officeDocument/2006/extended-properties" xmlns:vt="http://schemas.openxmlformats.org/officeDocument/2006/docPropsVTypes">
  <Template>EZS_ppt_template</Template>
  <TotalTime>869</TotalTime>
  <Words>700</Words>
  <Application>Microsoft Office PowerPoint</Application>
  <PresentationFormat>Diaprojekcija na zaslonu (4:3)</PresentationFormat>
  <Paragraphs>65</Paragraphs>
  <Slides>13</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13</vt:i4>
      </vt:variant>
    </vt:vector>
  </HeadingPairs>
  <TitlesOfParts>
    <vt:vector size="16" baseType="lpstr">
      <vt:lpstr>Aptos</vt:lpstr>
      <vt:lpstr>Arial</vt:lpstr>
      <vt:lpstr>Officeova tema</vt:lpstr>
      <vt:lpstr>Slovenska Elektroenergetika  v letu 2024,                      ocene za leto 2025 do 2028</vt:lpstr>
      <vt:lpstr>Bilanca EE RS 01.01.2025 do 15.05.2025</vt:lpstr>
      <vt:lpstr>Kaj pa teš?</vt:lpstr>
      <vt:lpstr>Poraba  električne energije                                                 v republiki sloveniji</vt:lpstr>
      <vt:lpstr>Leto 2025: Cene električne energije              za gospodinjske odjemalce                                   v primerjavi s cenami                                            terminskih nakupov na borzi hudex</vt:lpstr>
      <vt:lpstr>KAKŠNE SO TRENUTNE TERMINSKE BORZNE CENE NA MADŽARSKI BORZI HUDEX DO LETA 2028? (66% BASE, 34% PEAK)</vt:lpstr>
      <vt:lpstr> Analiza povprečnega slovenskega gospodinjskega odjemalca                                                                 z letno porabo 4.000 kWh in priključno močjo 5 kW </vt:lpstr>
      <vt:lpstr>Vpliv vladnih interventnih ukrepov                   na področju omejevanje cen                               za gospodinjske odjemalce v letu 2024</vt:lpstr>
      <vt:lpstr>Eurostat 2024: primerjava cen za gospodinjske odjemalce (povprečje petih odjemnih skupin)</vt:lpstr>
      <vt:lpstr>Eurostat 2024: primerjava cen za negospodinjske odjemalce</vt:lpstr>
      <vt:lpstr>Eurostat 2024 – omrežnina za               gospodinjski odjem:                                      primerjava leto 2024 z letom 2017</vt:lpstr>
      <vt:lpstr>Eurostat 2024 – omrežnina za negospodinjski odjem:                                      primerjava leto 2024 z letom 2017</vt:lpstr>
      <vt:lpstr>Ocena omrežninskih prihodkov za leto 2025 v luči nove omrežninske metodologije              in veljavnih tarif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Ana Vučina Vršnak</dc:creator>
  <cp:lastModifiedBy>Aleksander Mervar</cp:lastModifiedBy>
  <cp:revision>45</cp:revision>
  <dcterms:created xsi:type="dcterms:W3CDTF">2020-12-02T11:46:50Z</dcterms:created>
  <dcterms:modified xsi:type="dcterms:W3CDTF">2025-05-26T05:44:38Z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0x010100C6F4F6598EEB044B98E2FB929FB98C93</vt:lpwstr>
  </property>
  <property fmtid="{D5CDD505-2E9C-101B-9397-08002B2CF9AE}" pid="3" name="Order">
    <vt:r8>100</vt:r8>
  </property>
  <property fmtid="{D5CDD505-2E9C-101B-9397-08002B2CF9AE}" pid="4" name="MediaServiceImageTags">
    <vt:lpwstr/>
  </property>
</Properties>
</file>