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5" r:id="rId5"/>
    <p:sldId id="286" r:id="rId6"/>
    <p:sldId id="287" r:id="rId7"/>
    <p:sldId id="291" r:id="rId8"/>
    <p:sldId id="288" r:id="rId9"/>
    <p:sldId id="297" r:id="rId10"/>
    <p:sldId id="289" r:id="rId11"/>
    <p:sldId id="293" r:id="rId12"/>
    <p:sldId id="290" r:id="rId13"/>
    <p:sldId id="294" r:id="rId14"/>
    <p:sldId id="292" r:id="rId15"/>
    <p:sldId id="295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341"/>
    <a:srgbClr val="3AB291"/>
    <a:srgbClr val="5BC4C0"/>
    <a:srgbClr val="056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4CC19D-20DD-4EA3-A729-1F804498DA93}" v="6" dt="2025-05-27T08:07:29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44"/>
    <p:restoredTop sz="94694"/>
  </p:normalViewPr>
  <p:slideViewPr>
    <p:cSldViewPr>
      <p:cViewPr varScale="1">
        <p:scale>
          <a:sx n="97" d="100"/>
          <a:sy n="97" d="100"/>
        </p:scale>
        <p:origin x="187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rgbClr val="83B3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08F7E5-CBF5-2741-9818-206CE7DF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8F174-EC7E-1D43-A376-43663C6ED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085" y="1400984"/>
            <a:ext cx="6580187" cy="201622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1AC4D-1673-AC40-86CF-F6BFB9FEA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085" y="3717032"/>
            <a:ext cx="5428059" cy="93568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9ADD2-785E-5D4C-9E89-4DA350BD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085" y="602128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Ime Priimek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EC4A0-1E51-0F44-9431-5995DBC2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1288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sl-SI" dirty="0"/>
              <a:t>Kraj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1A290-81B8-754E-B9BC-98BA3834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9396" y="602128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r"/>
            <a:r>
              <a:rPr lang="sl-SI" dirty="0"/>
              <a:t>00. mesec 2020</a:t>
            </a:r>
          </a:p>
        </p:txBody>
      </p:sp>
    </p:spTree>
    <p:extLst>
      <p:ext uri="{BB962C8B-B14F-4D97-AF65-F5344CB8AC3E}">
        <p14:creationId xmlns:p14="http://schemas.microsoft.com/office/powerpoint/2010/main" val="426164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C4F21-37AA-9044-8608-341103B7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51F21-DD8A-4F41-9D54-68CA16DAD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C7E4-1336-1641-8526-4E8CAB14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8E6EC3-5401-4E38-A55D-C2A31CD81DF2}" type="datetimeFigureOut">
              <a:rPr lang="sl-SI" smtClean="0"/>
              <a:t>27. 05. 2025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153E8-8968-2549-B619-3FECCC08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855C-86D5-6A45-BA10-6886D71B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8EEE39-6E7F-4C15-8DF3-40DB7B487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380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716CAF-4A2D-EA4E-BEF6-E8023579F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1170C-A4C6-D347-8F81-4DA3EC304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63BAD-FB36-964A-AA88-3D709656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8E6EC3-5401-4E38-A55D-C2A31CD81DF2}" type="datetimeFigureOut">
              <a:rPr lang="sl-SI" smtClean="0"/>
              <a:t>27. 05. 2025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2A6AB-4DC3-CC4B-9E6E-576EEAC9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8A30C-1CD8-C640-9A4B-CB6E6E2D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8EEE39-6E7F-4C15-8DF3-40DB7B487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194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FA7ED96-E45E-E44F-8C48-006319AE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66796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ADADD8-5DDD-F747-9CCA-39131FD61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25625"/>
            <a:ext cx="83306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1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893C-1569-054A-9AB4-72C9133B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96D41-FA6D-C24D-82D4-1BA0921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682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E8BF-BD88-894F-9E5E-E8418A56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2F49-6459-3348-B220-2B687CEB4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B7D76-1142-C746-9D3A-1C28E96B2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A321E-3DCC-2949-A053-FAFAE865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8E6EC3-5401-4E38-A55D-C2A31CD81DF2}" type="datetimeFigureOut">
              <a:rPr lang="sl-SI" smtClean="0"/>
              <a:t>27. 05. 2025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46443-46D1-EA45-8CF0-8099BFE6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8AFB1-892B-D04D-AB3E-B4FEE386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8EEE39-6E7F-4C15-8DF3-40DB7B487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647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8E8F-2162-494F-9882-57865608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6966495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7AB0C-969E-D040-B5FD-892A1998D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7BDF9-2552-1D4A-86D6-B4A98C52C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E9E0A-D3F9-814E-B5AE-EE80B4F0B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A18D6-44DE-4D4B-97D1-2DCCC823E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E324E-1EF3-6343-993D-B1FB3077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8E6EC3-5401-4E38-A55D-C2A31CD81DF2}" type="datetimeFigureOut">
              <a:rPr lang="sl-SI" smtClean="0"/>
              <a:t>27. 05. 2025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D33B4E-9CF6-4842-8815-1A5E829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29EA0-F953-E948-B4EB-9E567C63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8EEE39-6E7F-4C15-8DF3-40DB7B487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920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60E3-F547-0B4E-8075-0E3FBEE4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08CA5-70B2-B547-AAE9-964EEB08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8E6EC3-5401-4E38-A55D-C2A31CD81DF2}" type="datetimeFigureOut">
              <a:rPr lang="sl-SI" smtClean="0"/>
              <a:t>27. 05. 2025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FB51C-97A7-F04F-83B3-2CB2C6BD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CBF9A-2440-5746-B67F-918489B2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8EEE39-6E7F-4C15-8DF3-40DB7B487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40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38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8CC4-D4A0-CA46-B840-DD1DD31C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4E82C-F9FF-D841-8E96-DEFFFAE85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41191-ADAE-5740-8ECE-4E4386468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D7F28-EC3A-6F48-B0A6-190A3DA3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8E6EC3-5401-4E38-A55D-C2A31CD81DF2}" type="datetimeFigureOut">
              <a:rPr lang="sl-SI" smtClean="0"/>
              <a:t>27. 05. 2025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0AF34-9AD8-4944-B525-E93D3838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FE877-F412-C148-8D10-C4156682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8EEE39-6E7F-4C15-8DF3-40DB7B487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145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E9E3-C62F-8549-99BF-A7ADFAAB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8639E-6E12-1D4F-B0B6-A8DA66F45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FC24D-1237-754E-9F1E-1DE51F3A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001C0-CBAD-CE40-90F4-9E315EDE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8E6EC3-5401-4E38-A55D-C2A31CD81DF2}" type="datetimeFigureOut">
              <a:rPr lang="sl-SI" smtClean="0"/>
              <a:t>27. 05. 2025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F3AC7-67EE-1848-A974-583D5764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A0E9D-6074-274C-80DA-2A622449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8EEE39-6E7F-4C15-8DF3-40DB7B4872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276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087D84-8774-1943-9919-01AF5B9B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5127"/>
            <a:ext cx="6264696" cy="1119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3CC9-3FB7-FF4B-AD9F-9AD862815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844825"/>
            <a:ext cx="8208912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7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83B341"/>
        </a:buClr>
        <a:buSzPct val="12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50F7-775A-AD43-A39A-A3AA8B450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5112567" cy="1728192"/>
          </a:xfrm>
        </p:spPr>
        <p:txBody>
          <a:bodyPr>
            <a:normAutofit fontScale="90000"/>
          </a:bodyPr>
          <a:lstStyle/>
          <a:p>
            <a:r>
              <a:rPr lang="sl-SI" dirty="0"/>
              <a:t>Drobnoprodajne cene in stroški ELEKTRIČNE ENERGIJE 2024 - 2025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B37F2-1F25-FE4F-A3CF-8D281268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0084" y="6021289"/>
            <a:ext cx="3555851" cy="365124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Sebastijan Roudi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121EC-936B-7F4E-A047-DD678DD8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Ljubljana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5EDE-ECDB-2544-89A1-C24CDAB1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6021287"/>
            <a:ext cx="2705422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r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Maj 2025</a:t>
            </a:r>
          </a:p>
        </p:txBody>
      </p:sp>
      <p:pic>
        <p:nvPicPr>
          <p:cNvPr id="8" name="Slika 7" descr="Slika, ki vsebuje besede besedilo&#10;&#10;Opis je samodejno ustvarjen">
            <a:extLst>
              <a:ext uri="{FF2B5EF4-FFF2-40B4-BE49-F238E27FC236}">
                <a16:creationId xmlns:a16="http://schemas.microsoft.com/office/drawing/2014/main" id="{62B58025-0F4E-71C9-FC2A-8F7175CF2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86" y="0"/>
            <a:ext cx="2952328" cy="107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3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61864-BAEE-71A8-D964-E04D667D2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1AF1BF-C286-2820-B02F-925B7754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mali poslovni odjemalci - računi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407366-AB03-01FF-88D0-B2633B05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86211"/>
            <a:ext cx="8330616" cy="459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Marec 2024 0,288 EUR/kWh; Marec 2025 0,252 EUR/kWh z DDV.</a:t>
            </a:r>
          </a:p>
        </p:txBody>
      </p:sp>
      <p:pic>
        <p:nvPicPr>
          <p:cNvPr id="5" name="Slika 4" descr="Slika, ki vsebuje besede besedilo, posnetek zaslona, pisava, programska oprema&#10;&#10;Vsebina, ustvarjena z umetno inteligenco, morda ni pravilna.">
            <a:extLst>
              <a:ext uri="{FF2B5EF4-FFF2-40B4-BE49-F238E27FC236}">
                <a16:creationId xmlns:a16="http://schemas.microsoft.com/office/drawing/2014/main" id="{90128324-482C-2908-514F-7B6502D5F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7" y="1936584"/>
            <a:ext cx="6040743" cy="2027095"/>
          </a:xfrm>
          <a:prstGeom prst="rect">
            <a:avLst/>
          </a:prstGeom>
        </p:spPr>
      </p:pic>
      <p:pic>
        <p:nvPicPr>
          <p:cNvPr id="9" name="Slika 8" descr="Slika, ki vsebuje besede besedilo, posnetek zaslona, številka, zaslon&#10;&#10;Vsebina, ustvarjena z umetno inteligenco, morda ni pravilna.">
            <a:extLst>
              <a:ext uri="{FF2B5EF4-FFF2-40B4-BE49-F238E27FC236}">
                <a16:creationId xmlns:a16="http://schemas.microsoft.com/office/drawing/2014/main" id="{3B892F3E-78AC-141D-17A1-D3C6C7342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14" y="4005064"/>
            <a:ext cx="5055803" cy="21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43CEE-62EE-7200-B47B-1B1C2186A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C67871-8641-D05F-F38A-33F38A8B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Komentar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F6FA3A2-628B-5420-2BD9-88DFA0D48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86211"/>
            <a:ext cx="8330616" cy="4590752"/>
          </a:xfrm>
        </p:spPr>
        <p:txBody>
          <a:bodyPr>
            <a:normAutofit lnSpcReduction="10000"/>
          </a:bodyPr>
          <a:lstStyle/>
          <a:p>
            <a:r>
              <a:rPr lang="sl-SI" dirty="0"/>
              <a:t>Iz prikazov je razvidno, da so trenutni stroški za električno energijo tako za GO kot MPO kupce nižji od lanskih v primerljivem obdobju.</a:t>
            </a:r>
          </a:p>
          <a:p>
            <a:r>
              <a:rPr lang="sl-SI" dirty="0"/>
              <a:t>Dobavitelji smo po ukinitvi regulacije cen energentov uspeli zagotoviti ugodne drobnoprodajne cene energije kljub zelo turbulentnih razmeram na energetskih trgih v zadnjih nekaj letih.</a:t>
            </a:r>
          </a:p>
          <a:p>
            <a:r>
              <a:rPr lang="sl-SI" dirty="0"/>
              <a:t>Vlada je z ustreznimi ukrepi zelo pripomogla k nižjih stroškom plačila za električno energijo:</a:t>
            </a:r>
          </a:p>
          <a:p>
            <a:pPr marL="0" indent="0" defTabSz="182563">
              <a:buNone/>
            </a:pPr>
            <a:r>
              <a:rPr lang="sl-SI" dirty="0"/>
              <a:t>	- Regulacija gospodinjskih MPC 90% / Tržna cena 10%, kar je 	veljalo celotno do oktobra 2024.</a:t>
            </a:r>
          </a:p>
          <a:p>
            <a:pPr marL="0" indent="0">
              <a:buNone/>
              <a:tabLst>
                <a:tab pos="182563" algn="l"/>
              </a:tabLst>
            </a:pPr>
            <a:r>
              <a:rPr lang="sl-SI" dirty="0"/>
              <a:t>	- 100 % regulacija gospodinjskih MPC oktober 2024 – februar 2025 	(visoka sezona omrežnine). </a:t>
            </a:r>
          </a:p>
          <a:p>
            <a:pPr marL="0" indent="0">
              <a:buNone/>
              <a:tabLst>
                <a:tab pos="182563" algn="l"/>
              </a:tabLst>
            </a:pPr>
            <a:r>
              <a:rPr lang="sl-SI" dirty="0"/>
              <a:t>- Oprostitev plačevanja prispevka OVE + SPTE (od 1.11.2023). </a:t>
            </a:r>
          </a:p>
          <a:p>
            <a:pPr marL="0" indent="0">
              <a:buNone/>
              <a:tabLst>
                <a:tab pos="182563" algn="l"/>
              </a:tabLst>
            </a:pPr>
            <a:r>
              <a:rPr lang="sl-SI" dirty="0"/>
              <a:t>- Omejitev cene omrežnine v najdražjem časovnem bloku (jan – feb 	2025).</a:t>
            </a:r>
          </a:p>
        </p:txBody>
      </p:sp>
    </p:spTree>
    <p:extLst>
      <p:ext uri="{BB962C8B-B14F-4D97-AF65-F5344CB8AC3E}">
        <p14:creationId xmlns:p14="http://schemas.microsoft.com/office/powerpoint/2010/main" val="428236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3E26E-AA1B-F211-CB2D-5CAC02D33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9EB114-6BE9-64E7-D579-A36D10AC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err="1"/>
              <a:t>POUDARKi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34A1BB-5DB3-646F-5A62-D94306CE0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86211"/>
            <a:ext cx="8330616" cy="4590752"/>
          </a:xfrm>
        </p:spPr>
        <p:txBody>
          <a:bodyPr>
            <a:normAutofit/>
          </a:bodyPr>
          <a:lstStyle/>
          <a:p>
            <a:r>
              <a:rPr lang="sl-SI" dirty="0"/>
              <a:t>V primerjavi smo se osredotočili na stanje po ponovni sprostitvi trga z električno energijo in primerjavo z letom prej.</a:t>
            </a:r>
          </a:p>
          <a:p>
            <a:r>
              <a:rPr lang="sl-SI" dirty="0"/>
              <a:t>Dejanski računi kažejo nižje stanje kot pred letom dni (vmes je bilo veliko sprememb v kratkem času, zato štejemo za merodajno današnjo sliko, ko so se okoliščine stabilizirale.</a:t>
            </a:r>
          </a:p>
          <a:p>
            <a:r>
              <a:rPr lang="sl-SI" dirty="0"/>
              <a:t>Ukrepi vlade in napori dobaviteljev, vključno in predvsem z njihovimi skupinami, ki proizvajajo električno energijo, so predvsem gospodinjskim in malim poslovnim odjemalcem omogočili stabilne in sprejemljive stroške električne energije.</a:t>
            </a:r>
          </a:p>
          <a:p>
            <a:r>
              <a:rPr lang="sl-SI" dirty="0"/>
              <a:t>Ocenjujemo, da smo tako krizo zelo visokih cen električne energije kot uvedbo sprememb obračuna omrežnine s ponovno uvedbo sezon, v Sloveniji uspešno prestali in obvladali.</a:t>
            </a:r>
          </a:p>
          <a:p>
            <a:r>
              <a:rPr lang="sl-SI" dirty="0"/>
              <a:t>Pričakovanja za prihodnost so dokaj stabilna in v naslednjih dveh letih ne pričakujemo večjih sprememb za končne odjemalce.</a:t>
            </a:r>
          </a:p>
        </p:txBody>
      </p:sp>
    </p:spTree>
    <p:extLst>
      <p:ext uri="{BB962C8B-B14F-4D97-AF65-F5344CB8AC3E}">
        <p14:creationId xmlns:p14="http://schemas.microsoft.com/office/powerpoint/2010/main" val="200251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/>
              <a:t>Majhna gospodinjstva - vikendi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V nadaljevanju je grafični prikaz povprečnega stroška za mesečni račun pri različnih količinskih razredih porabe gospodinjstev v mesecu marcu in aprilu 2024 in 2025. 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Majhna gospodinjstva do 1.000 kWh letno (14,7 EUR v 2024; 11,2 EUR v 2025)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FB3CCB2-0617-7E7E-733F-D3EE41F9C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5040560" cy="25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7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72E6B-9EC2-FE88-B9D2-207B13650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4AAC3D-61B5-F8CA-6A62-B67A1DE1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Majhna gospodinjstva – stanovanja v blokih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DF69B3-8ED4-75A2-55A4-388662496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Gospodinjstva od 1.000 do 2.500 kWh letno (42,5 EUR v 2024; 38,7 EUR v 2025). </a:t>
            </a: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EBC0A579-F27C-025B-47E5-59DAD62F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0" y="2564904"/>
            <a:ext cx="5736395" cy="32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6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17A20-EF7B-663E-10BB-9905ACDC9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BB900E-812E-179C-8207-03175907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200" dirty="0"/>
              <a:t>Majhna gospodinjstva – stanovanja v blokih - računi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7BA0BB-5E49-A676-584F-B2E224E5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03238"/>
            <a:ext cx="8330616" cy="4573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April 2024 0,297 EUR/kWh; April 2025 0,213 EUR/kWh z DDV.</a:t>
            </a:r>
          </a:p>
        </p:txBody>
      </p:sp>
      <p:pic>
        <p:nvPicPr>
          <p:cNvPr id="9" name="Slika 8" descr="Slika, ki vsebuje besede besedilo, pisava, spletna stran, spletno mesto&#10;&#10;Vsebina, ustvarjena z umetno inteligenco, morda ni pravilna.">
            <a:extLst>
              <a:ext uri="{FF2B5EF4-FFF2-40B4-BE49-F238E27FC236}">
                <a16:creationId xmlns:a16="http://schemas.microsoft.com/office/drawing/2014/main" id="{CBD73929-0F27-A40C-3212-FC08D130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8" y="1988840"/>
            <a:ext cx="5920272" cy="1982799"/>
          </a:xfrm>
          <a:prstGeom prst="rect">
            <a:avLst/>
          </a:prstGeom>
        </p:spPr>
      </p:pic>
      <p:pic>
        <p:nvPicPr>
          <p:cNvPr id="11" name="Slika 10" descr="Slika, ki vsebuje besede besedilo, posnetek zaslona, številka, pisava&#10;&#10;Vsebina, ustvarjena z umetno inteligenco, morda ni pravilna.">
            <a:extLst>
              <a:ext uri="{FF2B5EF4-FFF2-40B4-BE49-F238E27FC236}">
                <a16:creationId xmlns:a16="http://schemas.microsoft.com/office/drawing/2014/main" id="{77AAD30D-7D48-1F87-5525-E42FD8893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62" y="3971639"/>
            <a:ext cx="5559077" cy="23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5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4D5D8-3AFA-DCCB-C005-99A939E98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438FE-3C5F-A3BF-96F8-EFE34576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Srednje velika gospodinjstva – hiše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8B6B68-AA73-5FC3-521D-205D6CF1F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330616" cy="45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Povprečna gospodinjstva od 2.500 do 5.000 kWh letno (78,3 EUR v 2024; 72,0 EUR v 2025). </a:t>
            </a: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CBF5273A-49B8-4F29-8631-EEFECBD9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7" y="2632772"/>
            <a:ext cx="5090257" cy="295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0720074-7FBB-9D76-0939-051105468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74737"/>
              </p:ext>
            </p:extLst>
          </p:nvPr>
        </p:nvGraphicFramePr>
        <p:xfrm>
          <a:off x="5658455" y="3429000"/>
          <a:ext cx="2833469" cy="1368150"/>
        </p:xfrm>
        <a:graphic>
          <a:graphicData uri="http://schemas.openxmlformats.org/drawingml/2006/table">
            <a:tbl>
              <a:tblPr/>
              <a:tblGrid>
                <a:gridCol w="743855">
                  <a:extLst>
                    <a:ext uri="{9D8B030D-6E8A-4147-A177-3AD203B41FA5}">
                      <a16:colId xmlns:a16="http://schemas.microsoft.com/office/drawing/2014/main" val="2339138283"/>
                    </a:ext>
                  </a:extLst>
                </a:gridCol>
                <a:gridCol w="501686">
                  <a:extLst>
                    <a:ext uri="{9D8B030D-6E8A-4147-A177-3AD203B41FA5}">
                      <a16:colId xmlns:a16="http://schemas.microsoft.com/office/drawing/2014/main" val="1528878375"/>
                    </a:ext>
                  </a:extLst>
                </a:gridCol>
                <a:gridCol w="557901">
                  <a:extLst>
                    <a:ext uri="{9D8B030D-6E8A-4147-A177-3AD203B41FA5}">
                      <a16:colId xmlns:a16="http://schemas.microsoft.com/office/drawing/2014/main" val="2972045790"/>
                    </a:ext>
                  </a:extLst>
                </a:gridCol>
                <a:gridCol w="573823">
                  <a:extLst>
                    <a:ext uri="{9D8B030D-6E8A-4147-A177-3AD203B41FA5}">
                      <a16:colId xmlns:a16="http://schemas.microsoft.com/office/drawing/2014/main" val="1464694964"/>
                    </a:ext>
                  </a:extLst>
                </a:gridCol>
                <a:gridCol w="456204">
                  <a:extLst>
                    <a:ext uri="{9D8B030D-6E8A-4147-A177-3AD203B41FA5}">
                      <a16:colId xmlns:a16="http://schemas.microsoft.com/office/drawing/2014/main" val="2115984558"/>
                    </a:ext>
                  </a:extLst>
                </a:gridCol>
              </a:tblGrid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EUR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mar.24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apr.24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mar.25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apr.25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231594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Energija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43,38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39,81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46,76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43,05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317500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Omrežnina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22,28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20,99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13,51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12,88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487370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Prispevki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0,98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0,89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0,97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0,89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248932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DDV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14,66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13,57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13,47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12,50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14524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i="0" u="none" strike="noStrike">
                          <a:effectLst/>
                          <a:latin typeface="Aptos Narrow" panose="020B0004020202020204" pitchFamily="34" charset="0"/>
                        </a:rPr>
                        <a:t>Skupaj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>
                          <a:effectLst/>
                          <a:latin typeface="Aptos Narrow" panose="020B0004020202020204" pitchFamily="34" charset="0"/>
                        </a:rPr>
                        <a:t>81,30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>
                          <a:effectLst/>
                          <a:latin typeface="Aptos Narrow" panose="020B0004020202020204" pitchFamily="34" charset="0"/>
                        </a:rPr>
                        <a:t> 75,25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>
                          <a:effectLst/>
                          <a:latin typeface="Aptos Narrow" panose="020B0004020202020204" pitchFamily="34" charset="0"/>
                        </a:rPr>
                        <a:t> 74,71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 dirty="0">
                          <a:effectLst/>
                          <a:latin typeface="Aptos Narrow" panose="020B0004020202020204" pitchFamily="34" charset="0"/>
                        </a:rPr>
                        <a:t> 69,31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620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47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7F899-463C-2FA7-6A91-E63C5A586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991138-C8FA-5123-4EE9-69CF7BC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Srednje velika gospodinjstva – hiše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831FA3-3A02-B935-92EC-B60660155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330616" cy="45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Povprečna gospodinjstva od 2.500 do 5.000 kWh letno (87,3 EUR v 2024; 81,0 EUR v 2025). Primer plačevanja OVE + SPTE (+ 9 EUR mesečno).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C89BFF-DD49-C8D2-9616-B17965FB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0" y="2636911"/>
            <a:ext cx="5076631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E00149D-BEF2-89FD-CDE7-EAEC18CD4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96688"/>
              </p:ext>
            </p:extLst>
          </p:nvPr>
        </p:nvGraphicFramePr>
        <p:xfrm>
          <a:off x="5685163" y="3429000"/>
          <a:ext cx="3040989" cy="1325880"/>
        </p:xfrm>
        <a:graphic>
          <a:graphicData uri="http://schemas.openxmlformats.org/drawingml/2006/table">
            <a:tbl>
              <a:tblPr/>
              <a:tblGrid>
                <a:gridCol w="642673">
                  <a:extLst>
                    <a:ext uri="{9D8B030D-6E8A-4147-A177-3AD203B41FA5}">
                      <a16:colId xmlns:a16="http://schemas.microsoft.com/office/drawing/2014/main" val="3029090368"/>
                    </a:ext>
                  </a:extLst>
                </a:gridCol>
                <a:gridCol w="599579">
                  <a:extLst>
                    <a:ext uri="{9D8B030D-6E8A-4147-A177-3AD203B41FA5}">
                      <a16:colId xmlns:a16="http://schemas.microsoft.com/office/drawing/2014/main" val="1061234454"/>
                    </a:ext>
                  </a:extLst>
                </a:gridCol>
                <a:gridCol w="599579">
                  <a:extLst>
                    <a:ext uri="{9D8B030D-6E8A-4147-A177-3AD203B41FA5}">
                      <a16:colId xmlns:a16="http://schemas.microsoft.com/office/drawing/2014/main" val="493899873"/>
                    </a:ext>
                  </a:extLst>
                </a:gridCol>
                <a:gridCol w="599579">
                  <a:extLst>
                    <a:ext uri="{9D8B030D-6E8A-4147-A177-3AD203B41FA5}">
                      <a16:colId xmlns:a16="http://schemas.microsoft.com/office/drawing/2014/main" val="4178930411"/>
                    </a:ext>
                  </a:extLst>
                </a:gridCol>
                <a:gridCol w="599579">
                  <a:extLst>
                    <a:ext uri="{9D8B030D-6E8A-4147-A177-3AD203B41FA5}">
                      <a16:colId xmlns:a16="http://schemas.microsoft.com/office/drawing/2014/main" val="100391782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EUR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mar.24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apr.24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mar.25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apr.25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309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Energija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43,38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39,81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46,76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43,05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159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Omrežnina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22,28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20,99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13,51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12,88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242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Prispevki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9,98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9,89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9,97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9,90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730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DDV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14,66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13,57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13,47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0" i="0" u="none" strike="noStrike">
                          <a:effectLst/>
                          <a:latin typeface="Aptos Narrow" panose="020B0004020202020204" pitchFamily="34" charset="0"/>
                        </a:rPr>
                        <a:t> 12,50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35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i="0" u="none" strike="noStrike">
                          <a:effectLst/>
                          <a:latin typeface="Aptos Narrow" panose="020B0004020202020204" pitchFamily="34" charset="0"/>
                        </a:rPr>
                        <a:t>Skupaj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>
                          <a:effectLst/>
                          <a:latin typeface="Aptos Narrow" panose="020B0004020202020204" pitchFamily="34" charset="0"/>
                        </a:rPr>
                        <a:t>90,29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>
                          <a:effectLst/>
                          <a:latin typeface="Aptos Narrow" panose="020B0004020202020204" pitchFamily="34" charset="0"/>
                        </a:rPr>
                        <a:t> 84,26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>
                          <a:effectLst/>
                          <a:latin typeface="Aptos Narrow" panose="020B0004020202020204" pitchFamily="34" charset="0"/>
                        </a:rPr>
                        <a:t> 83,71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b="1" i="0" u="none" strike="noStrike" dirty="0">
                          <a:effectLst/>
                          <a:latin typeface="Aptos Narrow" panose="020B0004020202020204" pitchFamily="34" charset="0"/>
                        </a:rPr>
                        <a:t> 78,32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110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10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76565-F969-7E1D-1F30-D5FFC04E6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252EB7-924E-A239-5F0D-EE4243C3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velika gospodinjstva – Toplotne črpalke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3A917B-BE65-360D-6D35-7C2ADE4B9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86211"/>
            <a:ext cx="8330616" cy="459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Velika gospodinjstva od 5.000 do 10.000 kWh letno (142,7 EUR v 2024; 132,3 EUR v 2025). </a:t>
            </a:r>
          </a:p>
        </p:txBody>
      </p:sp>
      <p:pic>
        <p:nvPicPr>
          <p:cNvPr id="5" name="Slika 4" descr="Slika, ki vsebuje besede posnetek zaslona, besedilo, grafični prikaz, vrstica&#10;&#10;Vsebina, ustvarjena z umetno inteligenco, morda ni pravilna.">
            <a:extLst>
              <a:ext uri="{FF2B5EF4-FFF2-40B4-BE49-F238E27FC236}">
                <a16:creationId xmlns:a16="http://schemas.microsoft.com/office/drawing/2014/main" id="{5FFE70A1-DC7A-8D9B-E391-E4A4FD43C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0" y="2321960"/>
            <a:ext cx="6307460" cy="37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5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2A1CF-336B-D43A-D2D0-5F2F38861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95009-83C7-4049-9FE9-85ABBEFD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velika gospodinjstva – Toplotne črpalke - računi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F10623-49EF-7B87-4B1A-732BBA0BF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86211"/>
            <a:ext cx="8330616" cy="459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Marec 2024 0,188 EUR/kWh, Marec 2025 0,176 EUR/kWh z DDV.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79D3586-590F-FA0B-3D03-5A075D97B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95537"/>
            <a:ext cx="5991914" cy="2037519"/>
          </a:xfrm>
          <a:prstGeom prst="rect">
            <a:avLst/>
          </a:prstGeom>
        </p:spPr>
      </p:pic>
      <p:pic>
        <p:nvPicPr>
          <p:cNvPr id="8" name="Slika 7" descr="Slika, ki vsebuje besede besedilo, posnetek zaslona, zaslon, številka&#10;&#10;Vsebina, ustvarjena z umetno inteligenco, morda ni pravilna.">
            <a:extLst>
              <a:ext uri="{FF2B5EF4-FFF2-40B4-BE49-F238E27FC236}">
                <a16:creationId xmlns:a16="http://schemas.microsoft.com/office/drawing/2014/main" id="{0C53C9A3-CD61-B819-F6FE-133F45DC7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51" y="4005064"/>
            <a:ext cx="5384881" cy="22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3D6B4-B328-F0D8-2B54-312A71ED7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2B664A-83E3-8252-8700-7EC17DD2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mali poslovni odjemalci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A975078-181C-F310-5925-4E3E2ABC8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330616" cy="45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Mali poslovni odjemalci do 43 kW priključne moči (večina majhnih obrtnikov: 202,7</a:t>
            </a:r>
            <a:r>
              <a:rPr lang="fr-FR" dirty="0">
                <a:solidFill>
                  <a:srgbClr val="0070C0"/>
                </a:solidFill>
              </a:rPr>
              <a:t> EUR v 2024; </a:t>
            </a:r>
            <a:r>
              <a:rPr lang="sl-SI" dirty="0">
                <a:solidFill>
                  <a:srgbClr val="0070C0"/>
                </a:solidFill>
              </a:rPr>
              <a:t>150,2</a:t>
            </a:r>
            <a:r>
              <a:rPr lang="fr-FR" dirty="0">
                <a:solidFill>
                  <a:srgbClr val="0070C0"/>
                </a:solidFill>
              </a:rPr>
              <a:t> EUR v 2025</a:t>
            </a:r>
            <a:r>
              <a:rPr lang="sl-SI" dirty="0">
                <a:solidFill>
                  <a:srgbClr val="0070C0"/>
                </a:solidFill>
              </a:rPr>
              <a:t>).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C8A32FBE-8A59-FBBE-E0B8-F7D64E76B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8" y="2320266"/>
            <a:ext cx="6098368" cy="36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43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RU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290"/>
      </a:accent1>
      <a:accent2>
        <a:srgbClr val="DF5555"/>
      </a:accent2>
      <a:accent3>
        <a:srgbClr val="00ACAD"/>
      </a:accent3>
      <a:accent4>
        <a:srgbClr val="767776"/>
      </a:accent4>
      <a:accent5>
        <a:srgbClr val="FFFEFD"/>
      </a:accent5>
      <a:accent6>
        <a:srgbClr val="B4B4B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ZS_ppt_template" id="{F58D4EA9-4F28-9847-9165-A569F3B1F630}" vid="{B4AF88D6-98C9-AA43-AD61-93260896AF4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F4F6598EEB044B98E2FB929FB98C93" ma:contentTypeVersion="15" ma:contentTypeDescription="Ustvari nov dokument." ma:contentTypeScope="" ma:versionID="4821ebe2d01535924da0692095986d3c">
  <xsd:schema xmlns:xsd="http://www.w3.org/2001/XMLSchema" xmlns:xs="http://www.w3.org/2001/XMLSchema" xmlns:p="http://schemas.microsoft.com/office/2006/metadata/properties" xmlns:ns2="1c94de69-f1e9-47cd-8339-562ef7fae98d" xmlns:ns3="703cdf61-9bdb-4ab1-bf99-aabb6c694d24" targetNamespace="http://schemas.microsoft.com/office/2006/metadata/properties" ma:root="true" ma:fieldsID="0ff8f242cb20f3bef679440f3db9108c" ns2:_="" ns3:_="">
    <xsd:import namespace="1c94de69-f1e9-47cd-8339-562ef7fae98d"/>
    <xsd:import namespace="703cdf61-9bdb-4ab1-bf99-aabb6c694d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4de69-f1e9-47cd-8339-562ef7fae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3cdf61-9bdb-4ab1-bf99-aabb6c694d24" xsi:nil="true"/>
    <lcf76f155ced4ddcb4097134ff3c332f xmlns="1c94de69-f1e9-47cd-8339-562ef7fae9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7AF1B5-FF23-44D3-8A08-8479CEA0A3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3A6E25-5C9D-426A-BA1E-06C68145FBF7}"/>
</file>

<file path=customXml/itemProps3.xml><?xml version="1.0" encoding="utf-8"?>
<ds:datastoreItem xmlns:ds="http://schemas.openxmlformats.org/officeDocument/2006/customXml" ds:itemID="{805A0675-88AF-4AA4-ADCE-8121579367A5}">
  <ds:schemaRefs>
    <ds:schemaRef ds:uri="1c94de69-f1e9-47cd-8339-562ef7fae98d"/>
    <ds:schemaRef ds:uri="703cdf61-9bdb-4ab1-bf99-aabb6c694d24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23c8a5f-81a8-4a3d-9234-7241dc3be4eb}" enabled="0" method="" siteId="{e23c8a5f-81a8-4a3d-9234-7241dc3be4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EZS_ppt_template</Template>
  <TotalTime>1166</TotalTime>
  <Words>630</Words>
  <Application>Microsoft Office PowerPoint</Application>
  <PresentationFormat>Diaprojekcija na zaslonu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Aptos Narrow</vt:lpstr>
      <vt:lpstr>Arial</vt:lpstr>
      <vt:lpstr>Officeova tema</vt:lpstr>
      <vt:lpstr>Drobnoprodajne cene in stroški ELEKTRIČNE ENERGIJE 2024 - 2025</vt:lpstr>
      <vt:lpstr>Majhna gospodinjstva - vikendi</vt:lpstr>
      <vt:lpstr>Majhna gospodinjstva – stanovanja v blokih</vt:lpstr>
      <vt:lpstr>Majhna gospodinjstva – stanovanja v blokih - računi</vt:lpstr>
      <vt:lpstr>Srednje velika gospodinjstva – hiše</vt:lpstr>
      <vt:lpstr>Srednje velika gospodinjstva – hiše</vt:lpstr>
      <vt:lpstr>velika gospodinjstva – Toplotne črpalke</vt:lpstr>
      <vt:lpstr>velika gospodinjstva – Toplotne črpalke - računi</vt:lpstr>
      <vt:lpstr>mali poslovni odjemalci</vt:lpstr>
      <vt:lpstr>mali poslovni odjemalci - računi</vt:lpstr>
      <vt:lpstr>Komentar</vt:lpstr>
      <vt:lpstr>POUDARKi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Ana Vučina Vršnak</dc:creator>
  <cp:lastModifiedBy>Ana Vučina Vršnak</cp:lastModifiedBy>
  <cp:revision>45</cp:revision>
  <cp:lastPrinted>2025-05-27T06:20:13Z</cp:lastPrinted>
  <dcterms:created xsi:type="dcterms:W3CDTF">2020-12-02T11:46:50Z</dcterms:created>
  <dcterms:modified xsi:type="dcterms:W3CDTF">2025-05-27T08:19:08Z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0x010100C6F4F6598EEB044B98E2FB929FB98C93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