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75" r:id="rId5"/>
    <p:sldId id="302" r:id="rId6"/>
    <p:sldId id="309" r:id="rId7"/>
    <p:sldId id="310" r:id="rId8"/>
    <p:sldId id="312" r:id="rId9"/>
    <p:sldId id="315" r:id="rId10"/>
    <p:sldId id="317" r:id="rId11"/>
    <p:sldId id="311" r:id="rId12"/>
    <p:sldId id="316" r:id="rId13"/>
    <p:sldId id="319" r:id="rId1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B341"/>
    <a:srgbClr val="3AB291"/>
    <a:srgbClr val="5BC4C0"/>
    <a:srgbClr val="0566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844"/>
    <p:restoredTop sz="94694"/>
  </p:normalViewPr>
  <p:slideViewPr>
    <p:cSldViewPr>
      <p:cViewPr varScale="1">
        <p:scale>
          <a:sx n="64" d="100"/>
          <a:sy n="64" d="100"/>
        </p:scale>
        <p:origin x="1636" y="4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a Vučina Vršnak" userId="f999208a-e776-4810-b0bc-527e20cc5655" providerId="ADAL" clId="{1A694FBA-C130-47D5-A699-8654ED5E15F1}"/>
    <pc:docChg chg="custSel modSld">
      <pc:chgData name="Ana Vučina Vršnak" userId="f999208a-e776-4810-b0bc-527e20cc5655" providerId="ADAL" clId="{1A694FBA-C130-47D5-A699-8654ED5E15F1}" dt="2025-07-03T13:24:39.742" v="12" actId="20577"/>
      <pc:docMkLst>
        <pc:docMk/>
      </pc:docMkLst>
      <pc:sldChg chg="modSp mod">
        <pc:chgData name="Ana Vučina Vršnak" userId="f999208a-e776-4810-b0bc-527e20cc5655" providerId="ADAL" clId="{1A694FBA-C130-47D5-A699-8654ED5E15F1}" dt="2025-07-03T13:24:39.742" v="12" actId="20577"/>
        <pc:sldMkLst>
          <pc:docMk/>
          <pc:sldMk cId="721732844" sldId="275"/>
        </pc:sldMkLst>
        <pc:spChg chg="mod">
          <ac:chgData name="Ana Vučina Vršnak" userId="f999208a-e776-4810-b0bc-527e20cc5655" providerId="ADAL" clId="{1A694FBA-C130-47D5-A699-8654ED5E15F1}" dt="2025-07-03T13:24:33.667" v="7" actId="20577"/>
          <ac:spMkLst>
            <pc:docMk/>
            <pc:sldMk cId="721732844" sldId="275"/>
            <ac:spMk id="4" creationId="{181B37F2-1F25-FE4F-A3CF-8D2812689CE9}"/>
          </ac:spMkLst>
        </pc:spChg>
        <pc:spChg chg="mod">
          <ac:chgData name="Ana Vučina Vršnak" userId="f999208a-e776-4810-b0bc-527e20cc5655" providerId="ADAL" clId="{1A694FBA-C130-47D5-A699-8654ED5E15F1}" dt="2025-07-03T13:24:39.742" v="12" actId="20577"/>
          <ac:spMkLst>
            <pc:docMk/>
            <pc:sldMk cId="721732844" sldId="275"/>
            <ac:spMk id="6" creationId="{D2C75EDE-ECDB-2544-89A1-C24CDAB11660}"/>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bg>
      <p:bgPr>
        <a:solidFill>
          <a:srgbClr val="83B34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808F7E5-CBF5-2741-9818-206CE7DF5A3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1FA8F174-EC7E-1D43-A376-43663C6ED98B}"/>
              </a:ext>
            </a:extLst>
          </p:cNvPr>
          <p:cNvSpPr>
            <a:spLocks noGrp="1"/>
          </p:cNvSpPr>
          <p:nvPr>
            <p:ph type="ctrTitle"/>
          </p:nvPr>
        </p:nvSpPr>
        <p:spPr>
          <a:xfrm>
            <a:off x="440085" y="1400984"/>
            <a:ext cx="6580187" cy="2016224"/>
          </a:xfrm>
        </p:spPr>
        <p:txBody>
          <a:bodyPr anchor="b">
            <a:normAutofit/>
          </a:bodyPr>
          <a:lstStyle>
            <a:lvl1pPr algn="l">
              <a:defRPr sz="3600">
                <a:solidFill>
                  <a:schemeClr val="bg1"/>
                </a:solidFill>
              </a:defRPr>
            </a:lvl1pPr>
          </a:lstStyle>
          <a:p>
            <a:r>
              <a:rPr lang="sl-SI"/>
              <a:t>Kliknite, če želite urediti slog naslova matrice</a:t>
            </a:r>
            <a:endParaRPr lang="en-US" dirty="0"/>
          </a:p>
        </p:txBody>
      </p:sp>
      <p:sp>
        <p:nvSpPr>
          <p:cNvPr id="3" name="Subtitle 2">
            <a:extLst>
              <a:ext uri="{FF2B5EF4-FFF2-40B4-BE49-F238E27FC236}">
                <a16:creationId xmlns:a16="http://schemas.microsoft.com/office/drawing/2014/main" id="{CCE1AC4D-1673-AC40-86CF-F6BFB9FEA782}"/>
              </a:ext>
            </a:extLst>
          </p:cNvPr>
          <p:cNvSpPr>
            <a:spLocks noGrp="1"/>
          </p:cNvSpPr>
          <p:nvPr>
            <p:ph type="subTitle" idx="1"/>
          </p:nvPr>
        </p:nvSpPr>
        <p:spPr>
          <a:xfrm>
            <a:off x="440085" y="3717032"/>
            <a:ext cx="5428059" cy="935682"/>
          </a:xfrm>
        </p:spPr>
        <p:txBody>
          <a:bodyPr>
            <a:normAutofit/>
          </a:bodyPr>
          <a:lstStyle>
            <a:lvl1pPr marL="0" indent="0" algn="l">
              <a:buNone/>
              <a:defRPr sz="2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l-SI"/>
              <a:t>Kliknite, če želite urediti slog podnaslova matrice</a:t>
            </a:r>
            <a:endParaRPr lang="en-US" dirty="0"/>
          </a:p>
        </p:txBody>
      </p:sp>
      <p:sp>
        <p:nvSpPr>
          <p:cNvPr id="4" name="Date Placeholder 3">
            <a:extLst>
              <a:ext uri="{FF2B5EF4-FFF2-40B4-BE49-F238E27FC236}">
                <a16:creationId xmlns:a16="http://schemas.microsoft.com/office/drawing/2014/main" id="{2BC9ADD2-785E-5D4C-9E89-4DA350BDEEC2}"/>
              </a:ext>
            </a:extLst>
          </p:cNvPr>
          <p:cNvSpPr>
            <a:spLocks noGrp="1"/>
          </p:cNvSpPr>
          <p:nvPr>
            <p:ph type="dt" sz="half" idx="10"/>
          </p:nvPr>
        </p:nvSpPr>
        <p:spPr>
          <a:xfrm>
            <a:off x="440085" y="6021288"/>
            <a:ext cx="2057400" cy="365125"/>
          </a:xfrm>
          <a:prstGeom prst="rect">
            <a:avLst/>
          </a:prstGeom>
        </p:spPr>
        <p:txBody>
          <a:bodyPr/>
          <a:lstStyle>
            <a:lvl1pPr>
              <a:defRPr sz="1600" b="1">
                <a:solidFill>
                  <a:schemeClr val="bg1"/>
                </a:solidFill>
              </a:defRPr>
            </a:lvl1pPr>
          </a:lstStyle>
          <a:p>
            <a:r>
              <a:rPr lang="sl-SI" dirty="0"/>
              <a:t>Ime Priimek</a:t>
            </a:r>
          </a:p>
        </p:txBody>
      </p:sp>
      <p:sp>
        <p:nvSpPr>
          <p:cNvPr id="5" name="Footer Placeholder 4">
            <a:extLst>
              <a:ext uri="{FF2B5EF4-FFF2-40B4-BE49-F238E27FC236}">
                <a16:creationId xmlns:a16="http://schemas.microsoft.com/office/drawing/2014/main" id="{AA3EC4A0-1E51-0F44-9431-5995DBC2AFAA}"/>
              </a:ext>
            </a:extLst>
          </p:cNvPr>
          <p:cNvSpPr>
            <a:spLocks noGrp="1"/>
          </p:cNvSpPr>
          <p:nvPr>
            <p:ph type="ftr" sz="quarter" idx="11"/>
          </p:nvPr>
        </p:nvSpPr>
        <p:spPr>
          <a:xfrm>
            <a:off x="3028950" y="6021288"/>
            <a:ext cx="3086100" cy="365125"/>
          </a:xfrm>
          <a:prstGeom prst="rect">
            <a:avLst/>
          </a:prstGeom>
        </p:spPr>
        <p:txBody>
          <a:bodyPr/>
          <a:lstStyle>
            <a:lvl1pPr>
              <a:defRPr sz="1600" b="1">
                <a:solidFill>
                  <a:schemeClr val="bg1"/>
                </a:solidFill>
              </a:defRPr>
            </a:lvl1pPr>
          </a:lstStyle>
          <a:p>
            <a:pPr algn="ctr"/>
            <a:r>
              <a:rPr lang="sl-SI" dirty="0"/>
              <a:t>Kraj</a:t>
            </a:r>
          </a:p>
        </p:txBody>
      </p:sp>
      <p:sp>
        <p:nvSpPr>
          <p:cNvPr id="6" name="Slide Number Placeholder 5">
            <a:extLst>
              <a:ext uri="{FF2B5EF4-FFF2-40B4-BE49-F238E27FC236}">
                <a16:creationId xmlns:a16="http://schemas.microsoft.com/office/drawing/2014/main" id="{EC11A290-81B8-754E-B9BC-98BA38344D9E}"/>
              </a:ext>
            </a:extLst>
          </p:cNvPr>
          <p:cNvSpPr>
            <a:spLocks noGrp="1"/>
          </p:cNvSpPr>
          <p:nvPr>
            <p:ph type="sldNum" sz="quarter" idx="12"/>
          </p:nvPr>
        </p:nvSpPr>
        <p:spPr>
          <a:xfrm>
            <a:off x="6599396" y="6021288"/>
            <a:ext cx="2057400" cy="365125"/>
          </a:xfrm>
          <a:prstGeom prst="rect">
            <a:avLst/>
          </a:prstGeom>
        </p:spPr>
        <p:txBody>
          <a:bodyPr/>
          <a:lstStyle>
            <a:lvl1pPr>
              <a:defRPr sz="1600" b="1">
                <a:solidFill>
                  <a:schemeClr val="bg1"/>
                </a:solidFill>
              </a:defRPr>
            </a:lvl1pPr>
          </a:lstStyle>
          <a:p>
            <a:pPr algn="r"/>
            <a:r>
              <a:rPr lang="sl-SI" dirty="0"/>
              <a:t>00. mesec 2020</a:t>
            </a:r>
          </a:p>
        </p:txBody>
      </p:sp>
    </p:spTree>
    <p:extLst>
      <p:ext uri="{BB962C8B-B14F-4D97-AF65-F5344CB8AC3E}">
        <p14:creationId xmlns:p14="http://schemas.microsoft.com/office/powerpoint/2010/main" val="4261641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C4F21-37AA-9044-8608-341103B766A8}"/>
              </a:ext>
            </a:extLst>
          </p:cNvPr>
          <p:cNvSpPr>
            <a:spLocks noGrp="1"/>
          </p:cNvSpPr>
          <p:nvPr>
            <p:ph type="title"/>
          </p:nvPr>
        </p:nvSpPr>
        <p:spPr/>
        <p:txBody>
          <a:bodyPr/>
          <a:lstStyle/>
          <a:p>
            <a:r>
              <a:rPr lang="sl-SI"/>
              <a:t>Kliknite, če želite urediti slog naslova matrice</a:t>
            </a:r>
            <a:endParaRPr lang="en-US"/>
          </a:p>
        </p:txBody>
      </p:sp>
      <p:sp>
        <p:nvSpPr>
          <p:cNvPr id="3" name="Vertical Text Placeholder 2">
            <a:extLst>
              <a:ext uri="{FF2B5EF4-FFF2-40B4-BE49-F238E27FC236}">
                <a16:creationId xmlns:a16="http://schemas.microsoft.com/office/drawing/2014/main" id="{2E351F21-DD8A-4F41-9D54-68CA16DADFE4}"/>
              </a:ext>
            </a:extLst>
          </p:cNvPr>
          <p:cNvSpPr>
            <a:spLocks noGrp="1"/>
          </p:cNvSpPr>
          <p:nvPr>
            <p:ph type="body" orient="vert" idx="1"/>
          </p:nvPr>
        </p:nvSpPr>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Date Placeholder 3">
            <a:extLst>
              <a:ext uri="{FF2B5EF4-FFF2-40B4-BE49-F238E27FC236}">
                <a16:creationId xmlns:a16="http://schemas.microsoft.com/office/drawing/2014/main" id="{D02DC7E4-1336-1641-8526-4E8CAB14059F}"/>
              </a:ext>
            </a:extLst>
          </p:cNvPr>
          <p:cNvSpPr>
            <a:spLocks noGrp="1"/>
          </p:cNvSpPr>
          <p:nvPr>
            <p:ph type="dt" sz="half" idx="10"/>
          </p:nvPr>
        </p:nvSpPr>
        <p:spPr>
          <a:xfrm>
            <a:off x="628650" y="6356351"/>
            <a:ext cx="2057400" cy="365125"/>
          </a:xfrm>
          <a:prstGeom prst="rect">
            <a:avLst/>
          </a:prstGeom>
        </p:spPr>
        <p:txBody>
          <a:bodyPr/>
          <a:lstStyle/>
          <a:p>
            <a:fld id="{3D8E6EC3-5401-4E38-A55D-C2A31CD81DF2}" type="datetimeFigureOut">
              <a:rPr lang="sl-SI" smtClean="0"/>
              <a:t>3. 07. 2025</a:t>
            </a:fld>
            <a:endParaRPr lang="sl-SI"/>
          </a:p>
        </p:txBody>
      </p:sp>
      <p:sp>
        <p:nvSpPr>
          <p:cNvPr id="5" name="Footer Placeholder 4">
            <a:extLst>
              <a:ext uri="{FF2B5EF4-FFF2-40B4-BE49-F238E27FC236}">
                <a16:creationId xmlns:a16="http://schemas.microsoft.com/office/drawing/2014/main" id="{E80153E8-8968-2549-B619-3FECCC089AB0}"/>
              </a:ext>
            </a:extLst>
          </p:cNvPr>
          <p:cNvSpPr>
            <a:spLocks noGrp="1"/>
          </p:cNvSpPr>
          <p:nvPr>
            <p:ph type="ftr" sz="quarter" idx="11"/>
          </p:nvPr>
        </p:nvSpPr>
        <p:spPr>
          <a:xfrm>
            <a:off x="3028950" y="6356351"/>
            <a:ext cx="3086100" cy="365125"/>
          </a:xfrm>
          <a:prstGeom prst="rect">
            <a:avLst/>
          </a:prstGeom>
        </p:spPr>
        <p:txBody>
          <a:bodyPr/>
          <a:lstStyle/>
          <a:p>
            <a:endParaRPr lang="sl-SI"/>
          </a:p>
        </p:txBody>
      </p:sp>
      <p:sp>
        <p:nvSpPr>
          <p:cNvPr id="6" name="Slide Number Placeholder 5">
            <a:extLst>
              <a:ext uri="{FF2B5EF4-FFF2-40B4-BE49-F238E27FC236}">
                <a16:creationId xmlns:a16="http://schemas.microsoft.com/office/drawing/2014/main" id="{E680855C-86D5-6A45-BA10-6886D71BA2B9}"/>
              </a:ext>
            </a:extLst>
          </p:cNvPr>
          <p:cNvSpPr>
            <a:spLocks noGrp="1"/>
          </p:cNvSpPr>
          <p:nvPr>
            <p:ph type="sldNum" sz="quarter" idx="12"/>
          </p:nvPr>
        </p:nvSpPr>
        <p:spPr>
          <a:xfrm>
            <a:off x="6457950" y="6356351"/>
            <a:ext cx="2057400" cy="365125"/>
          </a:xfrm>
          <a:prstGeom prst="rect">
            <a:avLst/>
          </a:prstGeom>
        </p:spPr>
        <p:txBody>
          <a:bodyPr/>
          <a:lstStyle/>
          <a:p>
            <a:fld id="{C78EEE39-6E7F-4C15-8DF3-40DB7B487241}" type="slidenum">
              <a:rPr lang="sl-SI" smtClean="0"/>
              <a:t>‹#›</a:t>
            </a:fld>
            <a:endParaRPr lang="sl-SI"/>
          </a:p>
        </p:txBody>
      </p:sp>
    </p:spTree>
    <p:extLst>
      <p:ext uri="{BB962C8B-B14F-4D97-AF65-F5344CB8AC3E}">
        <p14:creationId xmlns:p14="http://schemas.microsoft.com/office/powerpoint/2010/main" val="3603806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716CAF-4A2D-EA4E-BEF6-E8023579F156}"/>
              </a:ext>
            </a:extLst>
          </p:cNvPr>
          <p:cNvSpPr>
            <a:spLocks noGrp="1"/>
          </p:cNvSpPr>
          <p:nvPr>
            <p:ph type="title" orient="vert"/>
          </p:nvPr>
        </p:nvSpPr>
        <p:spPr>
          <a:xfrm>
            <a:off x="6543675" y="365125"/>
            <a:ext cx="1971675" cy="5811838"/>
          </a:xfrm>
        </p:spPr>
        <p:txBody>
          <a:bodyPr vert="eaVert"/>
          <a:lstStyle/>
          <a:p>
            <a:r>
              <a:rPr lang="sl-SI"/>
              <a:t>Kliknite, če želite urediti slog naslova matrice</a:t>
            </a:r>
            <a:endParaRPr lang="en-US"/>
          </a:p>
        </p:txBody>
      </p:sp>
      <p:sp>
        <p:nvSpPr>
          <p:cNvPr id="3" name="Vertical Text Placeholder 2">
            <a:extLst>
              <a:ext uri="{FF2B5EF4-FFF2-40B4-BE49-F238E27FC236}">
                <a16:creationId xmlns:a16="http://schemas.microsoft.com/office/drawing/2014/main" id="{C3F1170C-A4C6-D347-8F81-4DA3EC304B90}"/>
              </a:ext>
            </a:extLst>
          </p:cNvPr>
          <p:cNvSpPr>
            <a:spLocks noGrp="1"/>
          </p:cNvSpPr>
          <p:nvPr>
            <p:ph type="body" orient="vert" idx="1"/>
          </p:nvPr>
        </p:nvSpPr>
        <p:spPr>
          <a:xfrm>
            <a:off x="628650" y="365125"/>
            <a:ext cx="5800725" cy="5811838"/>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Date Placeholder 3">
            <a:extLst>
              <a:ext uri="{FF2B5EF4-FFF2-40B4-BE49-F238E27FC236}">
                <a16:creationId xmlns:a16="http://schemas.microsoft.com/office/drawing/2014/main" id="{72463BAD-FB36-964A-AA88-3D709656C600}"/>
              </a:ext>
            </a:extLst>
          </p:cNvPr>
          <p:cNvSpPr>
            <a:spLocks noGrp="1"/>
          </p:cNvSpPr>
          <p:nvPr>
            <p:ph type="dt" sz="half" idx="10"/>
          </p:nvPr>
        </p:nvSpPr>
        <p:spPr>
          <a:xfrm>
            <a:off x="628650" y="6356351"/>
            <a:ext cx="2057400" cy="365125"/>
          </a:xfrm>
          <a:prstGeom prst="rect">
            <a:avLst/>
          </a:prstGeom>
        </p:spPr>
        <p:txBody>
          <a:bodyPr/>
          <a:lstStyle/>
          <a:p>
            <a:fld id="{3D8E6EC3-5401-4E38-A55D-C2A31CD81DF2}" type="datetimeFigureOut">
              <a:rPr lang="sl-SI" smtClean="0"/>
              <a:t>3. 07. 2025</a:t>
            </a:fld>
            <a:endParaRPr lang="sl-SI"/>
          </a:p>
        </p:txBody>
      </p:sp>
      <p:sp>
        <p:nvSpPr>
          <p:cNvPr id="5" name="Footer Placeholder 4">
            <a:extLst>
              <a:ext uri="{FF2B5EF4-FFF2-40B4-BE49-F238E27FC236}">
                <a16:creationId xmlns:a16="http://schemas.microsoft.com/office/drawing/2014/main" id="{2A92A6AB-4DC3-CC4B-9E6E-576EEAC956EB}"/>
              </a:ext>
            </a:extLst>
          </p:cNvPr>
          <p:cNvSpPr>
            <a:spLocks noGrp="1"/>
          </p:cNvSpPr>
          <p:nvPr>
            <p:ph type="ftr" sz="quarter" idx="11"/>
          </p:nvPr>
        </p:nvSpPr>
        <p:spPr>
          <a:xfrm>
            <a:off x="3028950" y="6356351"/>
            <a:ext cx="3086100" cy="365125"/>
          </a:xfrm>
          <a:prstGeom prst="rect">
            <a:avLst/>
          </a:prstGeom>
        </p:spPr>
        <p:txBody>
          <a:bodyPr/>
          <a:lstStyle/>
          <a:p>
            <a:endParaRPr lang="sl-SI"/>
          </a:p>
        </p:txBody>
      </p:sp>
      <p:sp>
        <p:nvSpPr>
          <p:cNvPr id="6" name="Slide Number Placeholder 5">
            <a:extLst>
              <a:ext uri="{FF2B5EF4-FFF2-40B4-BE49-F238E27FC236}">
                <a16:creationId xmlns:a16="http://schemas.microsoft.com/office/drawing/2014/main" id="{CDA8A30C-1CD8-C640-9A4B-CB6E6E2D5BE8}"/>
              </a:ext>
            </a:extLst>
          </p:cNvPr>
          <p:cNvSpPr>
            <a:spLocks noGrp="1"/>
          </p:cNvSpPr>
          <p:nvPr>
            <p:ph type="sldNum" sz="quarter" idx="12"/>
          </p:nvPr>
        </p:nvSpPr>
        <p:spPr>
          <a:xfrm>
            <a:off x="6457950" y="6356351"/>
            <a:ext cx="2057400" cy="365125"/>
          </a:xfrm>
          <a:prstGeom prst="rect">
            <a:avLst/>
          </a:prstGeom>
        </p:spPr>
        <p:txBody>
          <a:bodyPr/>
          <a:lstStyle/>
          <a:p>
            <a:fld id="{C78EEE39-6E7F-4C15-8DF3-40DB7B487241}" type="slidenum">
              <a:rPr lang="sl-SI" smtClean="0"/>
              <a:t>‹#›</a:t>
            </a:fld>
            <a:endParaRPr lang="sl-SI"/>
          </a:p>
        </p:txBody>
      </p:sp>
    </p:spTree>
    <p:extLst>
      <p:ext uri="{BB962C8B-B14F-4D97-AF65-F5344CB8AC3E}">
        <p14:creationId xmlns:p14="http://schemas.microsoft.com/office/powerpoint/2010/main" val="3191949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slov in vsebina">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FA7ED96-E45E-E44F-8C48-006319AE381E}"/>
              </a:ext>
            </a:extLst>
          </p:cNvPr>
          <p:cNvSpPr>
            <a:spLocks noGrp="1"/>
          </p:cNvSpPr>
          <p:nvPr>
            <p:ph type="title"/>
          </p:nvPr>
        </p:nvSpPr>
        <p:spPr>
          <a:xfrm>
            <a:off x="395536" y="260648"/>
            <a:ext cx="6679654" cy="1325563"/>
          </a:xfrm>
          <a:prstGeom prst="rect">
            <a:avLst/>
          </a:prstGeom>
        </p:spPr>
        <p:txBody>
          <a:bodyPr vert="horz" lIns="91440" tIns="45720" rIns="91440" bIns="45720" rtlCol="0" anchor="ctr">
            <a:normAutofit/>
          </a:bodyPr>
          <a:lstStyle/>
          <a:p>
            <a:r>
              <a:rPr lang="sl-SI"/>
              <a:t>Kliknite, če želite urediti slog naslova matrice</a:t>
            </a:r>
            <a:endParaRPr lang="en-US" dirty="0"/>
          </a:p>
        </p:txBody>
      </p:sp>
      <p:sp>
        <p:nvSpPr>
          <p:cNvPr id="8" name="Text Placeholder 2">
            <a:extLst>
              <a:ext uri="{FF2B5EF4-FFF2-40B4-BE49-F238E27FC236}">
                <a16:creationId xmlns:a16="http://schemas.microsoft.com/office/drawing/2014/main" id="{23ADADD8-5DDD-F747-9CCA-39131FD61C4E}"/>
              </a:ext>
            </a:extLst>
          </p:cNvPr>
          <p:cNvSpPr>
            <a:spLocks noGrp="1"/>
          </p:cNvSpPr>
          <p:nvPr>
            <p:ph idx="1"/>
          </p:nvPr>
        </p:nvSpPr>
        <p:spPr>
          <a:xfrm>
            <a:off x="395536" y="1825625"/>
            <a:ext cx="8330616" cy="4351338"/>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Tree>
    <p:extLst>
      <p:ext uri="{BB962C8B-B14F-4D97-AF65-F5344CB8AC3E}">
        <p14:creationId xmlns:p14="http://schemas.microsoft.com/office/powerpoint/2010/main" val="2509416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F893C-1569-054A-9AB4-72C9133B2247}"/>
              </a:ext>
            </a:extLst>
          </p:cNvPr>
          <p:cNvSpPr>
            <a:spLocks noGrp="1"/>
          </p:cNvSpPr>
          <p:nvPr>
            <p:ph type="title"/>
          </p:nvPr>
        </p:nvSpPr>
        <p:spPr>
          <a:xfrm>
            <a:off x="467544" y="1709739"/>
            <a:ext cx="7886700" cy="2852737"/>
          </a:xfrm>
        </p:spPr>
        <p:txBody>
          <a:bodyPr anchor="b"/>
          <a:lstStyle>
            <a:lvl1pPr>
              <a:defRPr sz="4500"/>
            </a:lvl1pPr>
          </a:lstStyle>
          <a:p>
            <a:r>
              <a:rPr lang="sl-SI"/>
              <a:t>Kliknite, če želite urediti slog naslova matrice</a:t>
            </a:r>
            <a:endParaRPr lang="en-US"/>
          </a:p>
        </p:txBody>
      </p:sp>
      <p:sp>
        <p:nvSpPr>
          <p:cNvPr id="3" name="Text Placeholder 2">
            <a:extLst>
              <a:ext uri="{FF2B5EF4-FFF2-40B4-BE49-F238E27FC236}">
                <a16:creationId xmlns:a16="http://schemas.microsoft.com/office/drawing/2014/main" id="{38296D41-FA6D-C24D-82D4-1BA09219A844}"/>
              </a:ext>
            </a:extLst>
          </p:cNvPr>
          <p:cNvSpPr>
            <a:spLocks noGrp="1"/>
          </p:cNvSpPr>
          <p:nvPr>
            <p:ph type="body" idx="1"/>
          </p:nvPr>
        </p:nvSpPr>
        <p:spPr>
          <a:xfrm>
            <a:off x="467544"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sl-SI"/>
              <a:t>Kliknite za urejanje slogov besedila matrice</a:t>
            </a:r>
          </a:p>
        </p:txBody>
      </p:sp>
    </p:spTree>
    <p:extLst>
      <p:ext uri="{BB962C8B-B14F-4D97-AF65-F5344CB8AC3E}">
        <p14:creationId xmlns:p14="http://schemas.microsoft.com/office/powerpoint/2010/main" val="1682940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EE8BF-BD88-894F-9E5E-E8418A562D30}"/>
              </a:ext>
            </a:extLst>
          </p:cNvPr>
          <p:cNvSpPr>
            <a:spLocks noGrp="1"/>
          </p:cNvSpPr>
          <p:nvPr>
            <p:ph type="title"/>
          </p:nvPr>
        </p:nvSpPr>
        <p:spPr/>
        <p:txBody>
          <a:bodyPr/>
          <a:lstStyle/>
          <a:p>
            <a:r>
              <a:rPr lang="sl-SI"/>
              <a:t>Kliknite, če želite urediti slog naslova matrice</a:t>
            </a:r>
            <a:endParaRPr lang="en-US"/>
          </a:p>
        </p:txBody>
      </p:sp>
      <p:sp>
        <p:nvSpPr>
          <p:cNvPr id="3" name="Content Placeholder 2">
            <a:extLst>
              <a:ext uri="{FF2B5EF4-FFF2-40B4-BE49-F238E27FC236}">
                <a16:creationId xmlns:a16="http://schemas.microsoft.com/office/drawing/2014/main" id="{E8C52F49-6459-3348-B220-2B687CEB4FDE}"/>
              </a:ext>
            </a:extLst>
          </p:cNvPr>
          <p:cNvSpPr>
            <a:spLocks noGrp="1"/>
          </p:cNvSpPr>
          <p:nvPr>
            <p:ph sz="half" idx="1"/>
          </p:nvPr>
        </p:nvSpPr>
        <p:spPr>
          <a:xfrm>
            <a:off x="628650" y="1825625"/>
            <a:ext cx="38862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Content Placeholder 3">
            <a:extLst>
              <a:ext uri="{FF2B5EF4-FFF2-40B4-BE49-F238E27FC236}">
                <a16:creationId xmlns:a16="http://schemas.microsoft.com/office/drawing/2014/main" id="{1BAB7D76-1142-C746-9D3A-1C28E96B2476}"/>
              </a:ext>
            </a:extLst>
          </p:cNvPr>
          <p:cNvSpPr>
            <a:spLocks noGrp="1"/>
          </p:cNvSpPr>
          <p:nvPr>
            <p:ph sz="half" idx="2"/>
          </p:nvPr>
        </p:nvSpPr>
        <p:spPr>
          <a:xfrm>
            <a:off x="4629150" y="1825625"/>
            <a:ext cx="38862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5" name="Date Placeholder 4">
            <a:extLst>
              <a:ext uri="{FF2B5EF4-FFF2-40B4-BE49-F238E27FC236}">
                <a16:creationId xmlns:a16="http://schemas.microsoft.com/office/drawing/2014/main" id="{08FA321E-3DCC-2949-A053-FAFAE8659B9D}"/>
              </a:ext>
            </a:extLst>
          </p:cNvPr>
          <p:cNvSpPr>
            <a:spLocks noGrp="1"/>
          </p:cNvSpPr>
          <p:nvPr>
            <p:ph type="dt" sz="half" idx="10"/>
          </p:nvPr>
        </p:nvSpPr>
        <p:spPr>
          <a:xfrm>
            <a:off x="628650" y="6356351"/>
            <a:ext cx="2057400" cy="365125"/>
          </a:xfrm>
          <a:prstGeom prst="rect">
            <a:avLst/>
          </a:prstGeom>
        </p:spPr>
        <p:txBody>
          <a:bodyPr/>
          <a:lstStyle/>
          <a:p>
            <a:fld id="{3D8E6EC3-5401-4E38-A55D-C2A31CD81DF2}" type="datetimeFigureOut">
              <a:rPr lang="sl-SI" smtClean="0"/>
              <a:t>3. 07. 2025</a:t>
            </a:fld>
            <a:endParaRPr lang="sl-SI"/>
          </a:p>
        </p:txBody>
      </p:sp>
      <p:sp>
        <p:nvSpPr>
          <p:cNvPr id="6" name="Footer Placeholder 5">
            <a:extLst>
              <a:ext uri="{FF2B5EF4-FFF2-40B4-BE49-F238E27FC236}">
                <a16:creationId xmlns:a16="http://schemas.microsoft.com/office/drawing/2014/main" id="{0AE46443-46D1-EA45-8CF0-8099BFE6032F}"/>
              </a:ext>
            </a:extLst>
          </p:cNvPr>
          <p:cNvSpPr>
            <a:spLocks noGrp="1"/>
          </p:cNvSpPr>
          <p:nvPr>
            <p:ph type="ftr" sz="quarter" idx="11"/>
          </p:nvPr>
        </p:nvSpPr>
        <p:spPr>
          <a:xfrm>
            <a:off x="3028950" y="6356351"/>
            <a:ext cx="3086100" cy="365125"/>
          </a:xfrm>
          <a:prstGeom prst="rect">
            <a:avLst/>
          </a:prstGeom>
        </p:spPr>
        <p:txBody>
          <a:bodyPr/>
          <a:lstStyle/>
          <a:p>
            <a:endParaRPr lang="sl-SI"/>
          </a:p>
        </p:txBody>
      </p:sp>
      <p:sp>
        <p:nvSpPr>
          <p:cNvPr id="7" name="Slide Number Placeholder 6">
            <a:extLst>
              <a:ext uri="{FF2B5EF4-FFF2-40B4-BE49-F238E27FC236}">
                <a16:creationId xmlns:a16="http://schemas.microsoft.com/office/drawing/2014/main" id="{3868AFB1-892B-D04D-AB3E-B4FEE38670E2}"/>
              </a:ext>
            </a:extLst>
          </p:cNvPr>
          <p:cNvSpPr>
            <a:spLocks noGrp="1"/>
          </p:cNvSpPr>
          <p:nvPr>
            <p:ph type="sldNum" sz="quarter" idx="12"/>
          </p:nvPr>
        </p:nvSpPr>
        <p:spPr>
          <a:xfrm>
            <a:off x="6457950" y="6356351"/>
            <a:ext cx="2057400" cy="365125"/>
          </a:xfrm>
          <a:prstGeom prst="rect">
            <a:avLst/>
          </a:prstGeom>
        </p:spPr>
        <p:txBody>
          <a:bodyPr/>
          <a:lstStyle/>
          <a:p>
            <a:fld id="{C78EEE39-6E7F-4C15-8DF3-40DB7B487241}" type="slidenum">
              <a:rPr lang="sl-SI" smtClean="0"/>
              <a:t>‹#›</a:t>
            </a:fld>
            <a:endParaRPr lang="sl-SI"/>
          </a:p>
        </p:txBody>
      </p:sp>
    </p:spTree>
    <p:extLst>
      <p:ext uri="{BB962C8B-B14F-4D97-AF65-F5344CB8AC3E}">
        <p14:creationId xmlns:p14="http://schemas.microsoft.com/office/powerpoint/2010/main" val="1926471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E8E8F-2162-494F-9882-578656082A5D}"/>
              </a:ext>
            </a:extLst>
          </p:cNvPr>
          <p:cNvSpPr>
            <a:spLocks noGrp="1"/>
          </p:cNvSpPr>
          <p:nvPr>
            <p:ph type="title"/>
          </p:nvPr>
        </p:nvSpPr>
        <p:spPr>
          <a:xfrm>
            <a:off x="629841" y="365126"/>
            <a:ext cx="6966495" cy="1325563"/>
          </a:xfrm>
        </p:spPr>
        <p:txBody>
          <a:bodyPr/>
          <a:lstStyle/>
          <a:p>
            <a:r>
              <a:rPr lang="sl-SI"/>
              <a:t>Kliknite, če želite urediti slog naslova matrice</a:t>
            </a:r>
            <a:endParaRPr lang="en-US" dirty="0"/>
          </a:p>
        </p:txBody>
      </p:sp>
      <p:sp>
        <p:nvSpPr>
          <p:cNvPr id="3" name="Text Placeholder 2">
            <a:extLst>
              <a:ext uri="{FF2B5EF4-FFF2-40B4-BE49-F238E27FC236}">
                <a16:creationId xmlns:a16="http://schemas.microsoft.com/office/drawing/2014/main" id="{5DC7AB0C-969E-D040-B5FD-892A1998D6E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l-SI"/>
              <a:t>Kliknite za urejanje slogov besedila matrice</a:t>
            </a:r>
          </a:p>
        </p:txBody>
      </p:sp>
      <p:sp>
        <p:nvSpPr>
          <p:cNvPr id="4" name="Content Placeholder 3">
            <a:extLst>
              <a:ext uri="{FF2B5EF4-FFF2-40B4-BE49-F238E27FC236}">
                <a16:creationId xmlns:a16="http://schemas.microsoft.com/office/drawing/2014/main" id="{3EB7BDF9-2552-1D4A-86D6-B4A98C52C2AD}"/>
              </a:ext>
            </a:extLst>
          </p:cNvPr>
          <p:cNvSpPr>
            <a:spLocks noGrp="1"/>
          </p:cNvSpPr>
          <p:nvPr>
            <p:ph sz="half" idx="2"/>
          </p:nvPr>
        </p:nvSpPr>
        <p:spPr>
          <a:xfrm>
            <a:off x="629842" y="2505075"/>
            <a:ext cx="3868340"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5" name="Text Placeholder 4">
            <a:extLst>
              <a:ext uri="{FF2B5EF4-FFF2-40B4-BE49-F238E27FC236}">
                <a16:creationId xmlns:a16="http://schemas.microsoft.com/office/drawing/2014/main" id="{0D7E9E0A-D3F9-814E-B5AE-EE80B4F0BC0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l-SI"/>
              <a:t>Kliknite za urejanje slogov besedila matrice</a:t>
            </a:r>
          </a:p>
        </p:txBody>
      </p:sp>
      <p:sp>
        <p:nvSpPr>
          <p:cNvPr id="6" name="Content Placeholder 5">
            <a:extLst>
              <a:ext uri="{FF2B5EF4-FFF2-40B4-BE49-F238E27FC236}">
                <a16:creationId xmlns:a16="http://schemas.microsoft.com/office/drawing/2014/main" id="{81FA18D6-44DE-4D4B-97D1-2DCCC823ED9B}"/>
              </a:ext>
            </a:extLst>
          </p:cNvPr>
          <p:cNvSpPr>
            <a:spLocks noGrp="1"/>
          </p:cNvSpPr>
          <p:nvPr>
            <p:ph sz="quarter" idx="4"/>
          </p:nvPr>
        </p:nvSpPr>
        <p:spPr>
          <a:xfrm>
            <a:off x="4629150" y="2505075"/>
            <a:ext cx="3887391"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7" name="Date Placeholder 6">
            <a:extLst>
              <a:ext uri="{FF2B5EF4-FFF2-40B4-BE49-F238E27FC236}">
                <a16:creationId xmlns:a16="http://schemas.microsoft.com/office/drawing/2014/main" id="{F8BE324E-1EF3-6343-993D-B1FB30773589}"/>
              </a:ext>
            </a:extLst>
          </p:cNvPr>
          <p:cNvSpPr>
            <a:spLocks noGrp="1"/>
          </p:cNvSpPr>
          <p:nvPr>
            <p:ph type="dt" sz="half" idx="10"/>
          </p:nvPr>
        </p:nvSpPr>
        <p:spPr>
          <a:xfrm>
            <a:off x="628650" y="6356351"/>
            <a:ext cx="2057400" cy="365125"/>
          </a:xfrm>
          <a:prstGeom prst="rect">
            <a:avLst/>
          </a:prstGeom>
        </p:spPr>
        <p:txBody>
          <a:bodyPr/>
          <a:lstStyle/>
          <a:p>
            <a:fld id="{3D8E6EC3-5401-4E38-A55D-C2A31CD81DF2}" type="datetimeFigureOut">
              <a:rPr lang="sl-SI" smtClean="0"/>
              <a:t>3. 07. 2025</a:t>
            </a:fld>
            <a:endParaRPr lang="sl-SI"/>
          </a:p>
        </p:txBody>
      </p:sp>
      <p:sp>
        <p:nvSpPr>
          <p:cNvPr id="8" name="Footer Placeholder 7">
            <a:extLst>
              <a:ext uri="{FF2B5EF4-FFF2-40B4-BE49-F238E27FC236}">
                <a16:creationId xmlns:a16="http://schemas.microsoft.com/office/drawing/2014/main" id="{46D33B4E-9CF6-4842-8815-1A5E8294D91B}"/>
              </a:ext>
            </a:extLst>
          </p:cNvPr>
          <p:cNvSpPr>
            <a:spLocks noGrp="1"/>
          </p:cNvSpPr>
          <p:nvPr>
            <p:ph type="ftr" sz="quarter" idx="11"/>
          </p:nvPr>
        </p:nvSpPr>
        <p:spPr>
          <a:xfrm>
            <a:off x="3028950" y="6356351"/>
            <a:ext cx="3086100" cy="365125"/>
          </a:xfrm>
          <a:prstGeom prst="rect">
            <a:avLst/>
          </a:prstGeom>
        </p:spPr>
        <p:txBody>
          <a:bodyPr/>
          <a:lstStyle/>
          <a:p>
            <a:endParaRPr lang="sl-SI"/>
          </a:p>
        </p:txBody>
      </p:sp>
      <p:sp>
        <p:nvSpPr>
          <p:cNvPr id="9" name="Slide Number Placeholder 8">
            <a:extLst>
              <a:ext uri="{FF2B5EF4-FFF2-40B4-BE49-F238E27FC236}">
                <a16:creationId xmlns:a16="http://schemas.microsoft.com/office/drawing/2014/main" id="{BF929EA0-F953-E948-B4EB-9E567C63A48B}"/>
              </a:ext>
            </a:extLst>
          </p:cNvPr>
          <p:cNvSpPr>
            <a:spLocks noGrp="1"/>
          </p:cNvSpPr>
          <p:nvPr>
            <p:ph type="sldNum" sz="quarter" idx="12"/>
          </p:nvPr>
        </p:nvSpPr>
        <p:spPr>
          <a:xfrm>
            <a:off x="6457950" y="6356351"/>
            <a:ext cx="2057400" cy="365125"/>
          </a:xfrm>
          <a:prstGeom prst="rect">
            <a:avLst/>
          </a:prstGeom>
        </p:spPr>
        <p:txBody>
          <a:bodyPr/>
          <a:lstStyle/>
          <a:p>
            <a:fld id="{C78EEE39-6E7F-4C15-8DF3-40DB7B487241}" type="slidenum">
              <a:rPr lang="sl-SI" smtClean="0"/>
              <a:t>‹#›</a:t>
            </a:fld>
            <a:endParaRPr lang="sl-SI"/>
          </a:p>
        </p:txBody>
      </p:sp>
    </p:spTree>
    <p:extLst>
      <p:ext uri="{BB962C8B-B14F-4D97-AF65-F5344CB8AC3E}">
        <p14:creationId xmlns:p14="http://schemas.microsoft.com/office/powerpoint/2010/main" val="3279209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660E3-F547-0B4E-8075-0E3FBEE407E5}"/>
              </a:ext>
            </a:extLst>
          </p:cNvPr>
          <p:cNvSpPr>
            <a:spLocks noGrp="1"/>
          </p:cNvSpPr>
          <p:nvPr>
            <p:ph type="title"/>
          </p:nvPr>
        </p:nvSpPr>
        <p:spPr/>
        <p:txBody>
          <a:bodyPr/>
          <a:lstStyle/>
          <a:p>
            <a:r>
              <a:rPr lang="sl-SI"/>
              <a:t>Kliknite, če želite urediti slog naslova matrice</a:t>
            </a:r>
            <a:endParaRPr lang="en-US"/>
          </a:p>
        </p:txBody>
      </p:sp>
      <p:sp>
        <p:nvSpPr>
          <p:cNvPr id="3" name="Date Placeholder 2">
            <a:extLst>
              <a:ext uri="{FF2B5EF4-FFF2-40B4-BE49-F238E27FC236}">
                <a16:creationId xmlns:a16="http://schemas.microsoft.com/office/drawing/2014/main" id="{8AD08CA5-70B2-B547-AAE9-964EEB08EEF2}"/>
              </a:ext>
            </a:extLst>
          </p:cNvPr>
          <p:cNvSpPr>
            <a:spLocks noGrp="1"/>
          </p:cNvSpPr>
          <p:nvPr>
            <p:ph type="dt" sz="half" idx="10"/>
          </p:nvPr>
        </p:nvSpPr>
        <p:spPr>
          <a:xfrm>
            <a:off x="628650" y="6356351"/>
            <a:ext cx="2057400" cy="365125"/>
          </a:xfrm>
          <a:prstGeom prst="rect">
            <a:avLst/>
          </a:prstGeom>
        </p:spPr>
        <p:txBody>
          <a:bodyPr/>
          <a:lstStyle/>
          <a:p>
            <a:fld id="{3D8E6EC3-5401-4E38-A55D-C2A31CD81DF2}" type="datetimeFigureOut">
              <a:rPr lang="sl-SI" smtClean="0"/>
              <a:t>3. 07. 2025</a:t>
            </a:fld>
            <a:endParaRPr lang="sl-SI"/>
          </a:p>
        </p:txBody>
      </p:sp>
      <p:sp>
        <p:nvSpPr>
          <p:cNvPr id="4" name="Footer Placeholder 3">
            <a:extLst>
              <a:ext uri="{FF2B5EF4-FFF2-40B4-BE49-F238E27FC236}">
                <a16:creationId xmlns:a16="http://schemas.microsoft.com/office/drawing/2014/main" id="{534FB51C-97A7-F04F-83B3-2CB2C6BD8810}"/>
              </a:ext>
            </a:extLst>
          </p:cNvPr>
          <p:cNvSpPr>
            <a:spLocks noGrp="1"/>
          </p:cNvSpPr>
          <p:nvPr>
            <p:ph type="ftr" sz="quarter" idx="11"/>
          </p:nvPr>
        </p:nvSpPr>
        <p:spPr>
          <a:xfrm>
            <a:off x="3028950" y="6356351"/>
            <a:ext cx="3086100" cy="365125"/>
          </a:xfrm>
          <a:prstGeom prst="rect">
            <a:avLst/>
          </a:prstGeom>
        </p:spPr>
        <p:txBody>
          <a:bodyPr/>
          <a:lstStyle/>
          <a:p>
            <a:endParaRPr lang="sl-SI"/>
          </a:p>
        </p:txBody>
      </p:sp>
      <p:sp>
        <p:nvSpPr>
          <p:cNvPr id="5" name="Slide Number Placeholder 4">
            <a:extLst>
              <a:ext uri="{FF2B5EF4-FFF2-40B4-BE49-F238E27FC236}">
                <a16:creationId xmlns:a16="http://schemas.microsoft.com/office/drawing/2014/main" id="{223CBF9A-2440-5746-B67F-918489B2DC4C}"/>
              </a:ext>
            </a:extLst>
          </p:cNvPr>
          <p:cNvSpPr>
            <a:spLocks noGrp="1"/>
          </p:cNvSpPr>
          <p:nvPr>
            <p:ph type="sldNum" sz="quarter" idx="12"/>
          </p:nvPr>
        </p:nvSpPr>
        <p:spPr>
          <a:xfrm>
            <a:off x="6457950" y="6356351"/>
            <a:ext cx="2057400" cy="365125"/>
          </a:xfrm>
          <a:prstGeom prst="rect">
            <a:avLst/>
          </a:prstGeom>
        </p:spPr>
        <p:txBody>
          <a:bodyPr/>
          <a:lstStyle/>
          <a:p>
            <a:fld id="{C78EEE39-6E7F-4C15-8DF3-40DB7B487241}" type="slidenum">
              <a:rPr lang="sl-SI" smtClean="0"/>
              <a:t>‹#›</a:t>
            </a:fld>
            <a:endParaRPr lang="sl-SI"/>
          </a:p>
        </p:txBody>
      </p:sp>
    </p:spTree>
    <p:extLst>
      <p:ext uri="{BB962C8B-B14F-4D97-AF65-F5344CB8AC3E}">
        <p14:creationId xmlns:p14="http://schemas.microsoft.com/office/powerpoint/2010/main" val="1759403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05388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98CC4-D4A0-CA46-B840-DD1DD31C421A}"/>
              </a:ext>
            </a:extLst>
          </p:cNvPr>
          <p:cNvSpPr>
            <a:spLocks noGrp="1"/>
          </p:cNvSpPr>
          <p:nvPr>
            <p:ph type="title"/>
          </p:nvPr>
        </p:nvSpPr>
        <p:spPr>
          <a:xfrm>
            <a:off x="629841" y="457200"/>
            <a:ext cx="2949178" cy="1600200"/>
          </a:xfrm>
        </p:spPr>
        <p:txBody>
          <a:bodyPr anchor="b"/>
          <a:lstStyle>
            <a:lvl1pPr>
              <a:defRPr sz="2400"/>
            </a:lvl1pPr>
          </a:lstStyle>
          <a:p>
            <a:r>
              <a:rPr lang="sl-SI"/>
              <a:t>Kliknite, če želite urediti slog naslova matrice</a:t>
            </a:r>
            <a:endParaRPr lang="en-US"/>
          </a:p>
        </p:txBody>
      </p:sp>
      <p:sp>
        <p:nvSpPr>
          <p:cNvPr id="3" name="Content Placeholder 2">
            <a:extLst>
              <a:ext uri="{FF2B5EF4-FFF2-40B4-BE49-F238E27FC236}">
                <a16:creationId xmlns:a16="http://schemas.microsoft.com/office/drawing/2014/main" id="{BAF4E82C-F9FF-D841-8E96-DEFFFAE8500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Text Placeholder 3">
            <a:extLst>
              <a:ext uri="{FF2B5EF4-FFF2-40B4-BE49-F238E27FC236}">
                <a16:creationId xmlns:a16="http://schemas.microsoft.com/office/drawing/2014/main" id="{AE441191-ADAE-5740-8ECE-4E438646821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l-SI"/>
              <a:t>Kliknite za urejanje slogov besedila matrice</a:t>
            </a:r>
          </a:p>
        </p:txBody>
      </p:sp>
      <p:sp>
        <p:nvSpPr>
          <p:cNvPr id="5" name="Date Placeholder 4">
            <a:extLst>
              <a:ext uri="{FF2B5EF4-FFF2-40B4-BE49-F238E27FC236}">
                <a16:creationId xmlns:a16="http://schemas.microsoft.com/office/drawing/2014/main" id="{730D7F28-EC3A-6F48-B0A6-190A3DA30D8C}"/>
              </a:ext>
            </a:extLst>
          </p:cNvPr>
          <p:cNvSpPr>
            <a:spLocks noGrp="1"/>
          </p:cNvSpPr>
          <p:nvPr>
            <p:ph type="dt" sz="half" idx="10"/>
          </p:nvPr>
        </p:nvSpPr>
        <p:spPr>
          <a:xfrm>
            <a:off x="628650" y="6356351"/>
            <a:ext cx="2057400" cy="365125"/>
          </a:xfrm>
          <a:prstGeom prst="rect">
            <a:avLst/>
          </a:prstGeom>
        </p:spPr>
        <p:txBody>
          <a:bodyPr/>
          <a:lstStyle/>
          <a:p>
            <a:fld id="{3D8E6EC3-5401-4E38-A55D-C2A31CD81DF2}" type="datetimeFigureOut">
              <a:rPr lang="sl-SI" smtClean="0"/>
              <a:t>3. 07. 2025</a:t>
            </a:fld>
            <a:endParaRPr lang="sl-SI"/>
          </a:p>
        </p:txBody>
      </p:sp>
      <p:sp>
        <p:nvSpPr>
          <p:cNvPr id="6" name="Footer Placeholder 5">
            <a:extLst>
              <a:ext uri="{FF2B5EF4-FFF2-40B4-BE49-F238E27FC236}">
                <a16:creationId xmlns:a16="http://schemas.microsoft.com/office/drawing/2014/main" id="{4EF0AF34-9AD8-4944-B525-E93D3838533A}"/>
              </a:ext>
            </a:extLst>
          </p:cNvPr>
          <p:cNvSpPr>
            <a:spLocks noGrp="1"/>
          </p:cNvSpPr>
          <p:nvPr>
            <p:ph type="ftr" sz="quarter" idx="11"/>
          </p:nvPr>
        </p:nvSpPr>
        <p:spPr>
          <a:xfrm>
            <a:off x="3028950" y="6356351"/>
            <a:ext cx="3086100" cy="365125"/>
          </a:xfrm>
          <a:prstGeom prst="rect">
            <a:avLst/>
          </a:prstGeom>
        </p:spPr>
        <p:txBody>
          <a:bodyPr/>
          <a:lstStyle/>
          <a:p>
            <a:endParaRPr lang="sl-SI"/>
          </a:p>
        </p:txBody>
      </p:sp>
      <p:sp>
        <p:nvSpPr>
          <p:cNvPr id="7" name="Slide Number Placeholder 6">
            <a:extLst>
              <a:ext uri="{FF2B5EF4-FFF2-40B4-BE49-F238E27FC236}">
                <a16:creationId xmlns:a16="http://schemas.microsoft.com/office/drawing/2014/main" id="{A05FE877-F412-C148-8D10-C41566829E87}"/>
              </a:ext>
            </a:extLst>
          </p:cNvPr>
          <p:cNvSpPr>
            <a:spLocks noGrp="1"/>
          </p:cNvSpPr>
          <p:nvPr>
            <p:ph type="sldNum" sz="quarter" idx="12"/>
          </p:nvPr>
        </p:nvSpPr>
        <p:spPr>
          <a:xfrm>
            <a:off x="6457950" y="6356351"/>
            <a:ext cx="2057400" cy="365125"/>
          </a:xfrm>
          <a:prstGeom prst="rect">
            <a:avLst/>
          </a:prstGeom>
        </p:spPr>
        <p:txBody>
          <a:bodyPr/>
          <a:lstStyle/>
          <a:p>
            <a:fld id="{C78EEE39-6E7F-4C15-8DF3-40DB7B487241}" type="slidenum">
              <a:rPr lang="sl-SI" smtClean="0"/>
              <a:t>‹#›</a:t>
            </a:fld>
            <a:endParaRPr lang="sl-SI"/>
          </a:p>
        </p:txBody>
      </p:sp>
    </p:spTree>
    <p:extLst>
      <p:ext uri="{BB962C8B-B14F-4D97-AF65-F5344CB8AC3E}">
        <p14:creationId xmlns:p14="http://schemas.microsoft.com/office/powerpoint/2010/main" val="671458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AE9E3-C62F-8549-99BF-A7ADFAAB314D}"/>
              </a:ext>
            </a:extLst>
          </p:cNvPr>
          <p:cNvSpPr>
            <a:spLocks noGrp="1"/>
          </p:cNvSpPr>
          <p:nvPr>
            <p:ph type="title"/>
          </p:nvPr>
        </p:nvSpPr>
        <p:spPr>
          <a:xfrm>
            <a:off x="629841" y="457200"/>
            <a:ext cx="2949178" cy="1600200"/>
          </a:xfrm>
        </p:spPr>
        <p:txBody>
          <a:bodyPr anchor="b"/>
          <a:lstStyle>
            <a:lvl1pPr>
              <a:defRPr sz="2400"/>
            </a:lvl1pPr>
          </a:lstStyle>
          <a:p>
            <a:r>
              <a:rPr lang="sl-SI"/>
              <a:t>Kliknite, če želite urediti slog naslova matrice</a:t>
            </a:r>
            <a:endParaRPr lang="en-US"/>
          </a:p>
        </p:txBody>
      </p:sp>
      <p:sp>
        <p:nvSpPr>
          <p:cNvPr id="3" name="Picture Placeholder 2">
            <a:extLst>
              <a:ext uri="{FF2B5EF4-FFF2-40B4-BE49-F238E27FC236}">
                <a16:creationId xmlns:a16="http://schemas.microsoft.com/office/drawing/2014/main" id="{11C8639E-6E12-1D4F-B0B6-A8DA66F45F8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sl-SI"/>
              <a:t>Kliknite ikono, če želite dodati sliko</a:t>
            </a:r>
            <a:endParaRPr lang="en-US"/>
          </a:p>
        </p:txBody>
      </p:sp>
      <p:sp>
        <p:nvSpPr>
          <p:cNvPr id="4" name="Text Placeholder 3">
            <a:extLst>
              <a:ext uri="{FF2B5EF4-FFF2-40B4-BE49-F238E27FC236}">
                <a16:creationId xmlns:a16="http://schemas.microsoft.com/office/drawing/2014/main" id="{233FC24D-1237-754E-9F1E-1DE51F3AE99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l-SI"/>
              <a:t>Kliknite za urejanje slogov besedila matrice</a:t>
            </a:r>
          </a:p>
        </p:txBody>
      </p:sp>
      <p:sp>
        <p:nvSpPr>
          <p:cNvPr id="5" name="Date Placeholder 4">
            <a:extLst>
              <a:ext uri="{FF2B5EF4-FFF2-40B4-BE49-F238E27FC236}">
                <a16:creationId xmlns:a16="http://schemas.microsoft.com/office/drawing/2014/main" id="{B6E001C0-CBAD-CE40-90F4-9E315EDE11FA}"/>
              </a:ext>
            </a:extLst>
          </p:cNvPr>
          <p:cNvSpPr>
            <a:spLocks noGrp="1"/>
          </p:cNvSpPr>
          <p:nvPr>
            <p:ph type="dt" sz="half" idx="10"/>
          </p:nvPr>
        </p:nvSpPr>
        <p:spPr>
          <a:xfrm>
            <a:off x="628650" y="6356351"/>
            <a:ext cx="2057400" cy="365125"/>
          </a:xfrm>
          <a:prstGeom prst="rect">
            <a:avLst/>
          </a:prstGeom>
        </p:spPr>
        <p:txBody>
          <a:bodyPr/>
          <a:lstStyle/>
          <a:p>
            <a:fld id="{3D8E6EC3-5401-4E38-A55D-C2A31CD81DF2}" type="datetimeFigureOut">
              <a:rPr lang="sl-SI" smtClean="0"/>
              <a:t>3. 07. 2025</a:t>
            </a:fld>
            <a:endParaRPr lang="sl-SI"/>
          </a:p>
        </p:txBody>
      </p:sp>
      <p:sp>
        <p:nvSpPr>
          <p:cNvPr id="6" name="Footer Placeholder 5">
            <a:extLst>
              <a:ext uri="{FF2B5EF4-FFF2-40B4-BE49-F238E27FC236}">
                <a16:creationId xmlns:a16="http://schemas.microsoft.com/office/drawing/2014/main" id="{8B1F3AC7-67EE-1848-A974-583D5764D18D}"/>
              </a:ext>
            </a:extLst>
          </p:cNvPr>
          <p:cNvSpPr>
            <a:spLocks noGrp="1"/>
          </p:cNvSpPr>
          <p:nvPr>
            <p:ph type="ftr" sz="quarter" idx="11"/>
          </p:nvPr>
        </p:nvSpPr>
        <p:spPr>
          <a:xfrm>
            <a:off x="3028950" y="6356351"/>
            <a:ext cx="3086100" cy="365125"/>
          </a:xfrm>
          <a:prstGeom prst="rect">
            <a:avLst/>
          </a:prstGeom>
        </p:spPr>
        <p:txBody>
          <a:bodyPr/>
          <a:lstStyle/>
          <a:p>
            <a:endParaRPr lang="sl-SI"/>
          </a:p>
        </p:txBody>
      </p:sp>
      <p:sp>
        <p:nvSpPr>
          <p:cNvPr id="7" name="Slide Number Placeholder 6">
            <a:extLst>
              <a:ext uri="{FF2B5EF4-FFF2-40B4-BE49-F238E27FC236}">
                <a16:creationId xmlns:a16="http://schemas.microsoft.com/office/drawing/2014/main" id="{C68A0E9D-6074-274C-80DA-2A62244920B5}"/>
              </a:ext>
            </a:extLst>
          </p:cNvPr>
          <p:cNvSpPr>
            <a:spLocks noGrp="1"/>
          </p:cNvSpPr>
          <p:nvPr>
            <p:ph type="sldNum" sz="quarter" idx="12"/>
          </p:nvPr>
        </p:nvSpPr>
        <p:spPr>
          <a:xfrm>
            <a:off x="6457950" y="6356351"/>
            <a:ext cx="2057400" cy="365125"/>
          </a:xfrm>
          <a:prstGeom prst="rect">
            <a:avLst/>
          </a:prstGeom>
        </p:spPr>
        <p:txBody>
          <a:bodyPr/>
          <a:lstStyle/>
          <a:p>
            <a:fld id="{C78EEE39-6E7F-4C15-8DF3-40DB7B487241}" type="slidenum">
              <a:rPr lang="sl-SI" smtClean="0"/>
              <a:t>‹#›</a:t>
            </a:fld>
            <a:endParaRPr lang="sl-SI"/>
          </a:p>
        </p:txBody>
      </p:sp>
    </p:spTree>
    <p:extLst>
      <p:ext uri="{BB962C8B-B14F-4D97-AF65-F5344CB8AC3E}">
        <p14:creationId xmlns:p14="http://schemas.microsoft.com/office/powerpoint/2010/main" val="3462760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087D84-8774-1943-9919-01AF5B9B1397}"/>
              </a:ext>
            </a:extLst>
          </p:cNvPr>
          <p:cNvSpPr>
            <a:spLocks noGrp="1"/>
          </p:cNvSpPr>
          <p:nvPr>
            <p:ph type="title"/>
          </p:nvPr>
        </p:nvSpPr>
        <p:spPr>
          <a:xfrm>
            <a:off x="467544" y="365127"/>
            <a:ext cx="6264696" cy="1119658"/>
          </a:xfrm>
          <a:prstGeom prst="rect">
            <a:avLst/>
          </a:prstGeom>
        </p:spPr>
        <p:txBody>
          <a:bodyPr vert="horz" lIns="91440" tIns="45720" rIns="91440" bIns="45720" rtlCol="0" anchor="ctr">
            <a:normAutofit/>
          </a:bodyPr>
          <a:lstStyle/>
          <a:p>
            <a:r>
              <a:rPr lang="sl-SI"/>
              <a:t>Kliknite, če želite urediti slog naslova matrice</a:t>
            </a:r>
            <a:endParaRPr lang="en-US" dirty="0"/>
          </a:p>
        </p:txBody>
      </p:sp>
      <p:sp>
        <p:nvSpPr>
          <p:cNvPr id="3" name="Text Placeholder 2">
            <a:extLst>
              <a:ext uri="{FF2B5EF4-FFF2-40B4-BE49-F238E27FC236}">
                <a16:creationId xmlns:a16="http://schemas.microsoft.com/office/drawing/2014/main" id="{05863CC9-3FB7-FF4B-AD9F-9AD862815595}"/>
              </a:ext>
            </a:extLst>
          </p:cNvPr>
          <p:cNvSpPr>
            <a:spLocks noGrp="1"/>
          </p:cNvSpPr>
          <p:nvPr>
            <p:ph type="body" idx="1"/>
          </p:nvPr>
        </p:nvSpPr>
        <p:spPr>
          <a:xfrm>
            <a:off x="467544" y="1844825"/>
            <a:ext cx="8208912" cy="4104456"/>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Tree>
    <p:extLst>
      <p:ext uri="{BB962C8B-B14F-4D97-AF65-F5344CB8AC3E}">
        <p14:creationId xmlns:p14="http://schemas.microsoft.com/office/powerpoint/2010/main" val="17478723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b="1" kern="1200" cap="all" baseline="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rgbClr val="83B341"/>
        </a:buClr>
        <a:buSzPct val="120000"/>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kontaktni.center@borzen.si"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650F7-775A-AD43-A39A-A3AA8B45027F}"/>
              </a:ext>
            </a:extLst>
          </p:cNvPr>
          <p:cNvSpPr>
            <a:spLocks noGrp="1"/>
          </p:cNvSpPr>
          <p:nvPr>
            <p:ph type="ctrTitle"/>
          </p:nvPr>
        </p:nvSpPr>
        <p:spPr>
          <a:xfrm>
            <a:off x="251520" y="2204864"/>
            <a:ext cx="5112567" cy="1728192"/>
          </a:xfrm>
        </p:spPr>
        <p:txBody>
          <a:bodyPr>
            <a:normAutofit fontScale="90000"/>
          </a:bodyPr>
          <a:lstStyle/>
          <a:p>
            <a:r>
              <a:rPr lang="sl-SI" dirty="0"/>
              <a:t>UKREPI DOBAVITELJEV ZA VELIKE poslovne odjemalce</a:t>
            </a:r>
            <a:endParaRPr lang="en-US" dirty="0"/>
          </a:p>
        </p:txBody>
      </p:sp>
      <p:sp>
        <p:nvSpPr>
          <p:cNvPr id="4" name="Date Placeholder 3">
            <a:extLst>
              <a:ext uri="{FF2B5EF4-FFF2-40B4-BE49-F238E27FC236}">
                <a16:creationId xmlns:a16="http://schemas.microsoft.com/office/drawing/2014/main" id="{181B37F2-1F25-FE4F-A3CF-8D2812689CE9}"/>
              </a:ext>
            </a:extLst>
          </p:cNvPr>
          <p:cNvSpPr>
            <a:spLocks noGrp="1"/>
          </p:cNvSpPr>
          <p:nvPr>
            <p:ph type="dt" sz="half" idx="10"/>
          </p:nvPr>
        </p:nvSpPr>
        <p:spPr>
          <a:xfrm>
            <a:off x="440084" y="6021289"/>
            <a:ext cx="3555851" cy="365124"/>
          </a:xfrm>
        </p:spPr>
        <p:txBody>
          <a:bodyPr/>
          <a:lstStyle>
            <a:lvl1pPr>
              <a:defRPr sz="1600" b="1">
                <a:solidFill>
                  <a:schemeClr val="bg1"/>
                </a:solidFill>
              </a:defRPr>
            </a:lvl1pPr>
          </a:lstStyle>
          <a:p>
            <a:r>
              <a:rPr lang="sl-SI" dirty="0">
                <a:latin typeface="Arial" panose="020B0604020202020204" pitchFamily="34" charset="0"/>
                <a:cs typeface="Arial" panose="020B0604020202020204" pitchFamily="34" charset="0"/>
              </a:rPr>
              <a:t>Sekcija SVDEE</a:t>
            </a:r>
          </a:p>
        </p:txBody>
      </p:sp>
      <p:sp>
        <p:nvSpPr>
          <p:cNvPr id="5" name="Footer Placeholder 4">
            <a:extLst>
              <a:ext uri="{FF2B5EF4-FFF2-40B4-BE49-F238E27FC236}">
                <a16:creationId xmlns:a16="http://schemas.microsoft.com/office/drawing/2014/main" id="{581121EC-936B-7F4E-A047-DD678DD8E528}"/>
              </a:ext>
            </a:extLst>
          </p:cNvPr>
          <p:cNvSpPr>
            <a:spLocks noGrp="1"/>
          </p:cNvSpPr>
          <p:nvPr>
            <p:ph type="ftr" sz="quarter" idx="11"/>
          </p:nvPr>
        </p:nvSpPr>
        <p:spPr/>
        <p:txBody>
          <a:bodyPr/>
          <a:lstStyle>
            <a:lvl1pPr>
              <a:defRPr sz="1600" b="1">
                <a:solidFill>
                  <a:schemeClr val="bg1"/>
                </a:solidFill>
              </a:defRPr>
            </a:lvl1pPr>
          </a:lstStyle>
          <a:p>
            <a:pPr algn="ctr"/>
            <a:r>
              <a:rPr lang="sl-SI" dirty="0">
                <a:latin typeface="Arial" panose="020B0604020202020204" pitchFamily="34" charset="0"/>
                <a:cs typeface="Arial" panose="020B0604020202020204" pitchFamily="34" charset="0"/>
              </a:rPr>
              <a:t>Ljubljana</a:t>
            </a:r>
          </a:p>
        </p:txBody>
      </p:sp>
      <p:sp>
        <p:nvSpPr>
          <p:cNvPr id="6" name="Slide Number Placeholder 5">
            <a:extLst>
              <a:ext uri="{FF2B5EF4-FFF2-40B4-BE49-F238E27FC236}">
                <a16:creationId xmlns:a16="http://schemas.microsoft.com/office/drawing/2014/main" id="{D2C75EDE-ECDB-2544-89A1-C24CDAB11660}"/>
              </a:ext>
            </a:extLst>
          </p:cNvPr>
          <p:cNvSpPr>
            <a:spLocks noGrp="1"/>
          </p:cNvSpPr>
          <p:nvPr>
            <p:ph type="sldNum" sz="quarter" idx="12"/>
          </p:nvPr>
        </p:nvSpPr>
        <p:spPr>
          <a:xfrm>
            <a:off x="6115050" y="6021287"/>
            <a:ext cx="2705422" cy="365125"/>
          </a:xfrm>
        </p:spPr>
        <p:txBody>
          <a:bodyPr/>
          <a:lstStyle>
            <a:lvl1pPr>
              <a:defRPr sz="1600" b="1">
                <a:solidFill>
                  <a:schemeClr val="bg1"/>
                </a:solidFill>
              </a:defRPr>
            </a:lvl1pPr>
          </a:lstStyle>
          <a:p>
            <a:pPr algn="r"/>
            <a:r>
              <a:rPr lang="sl-SI" dirty="0">
                <a:latin typeface="Arial" panose="020B0604020202020204" pitchFamily="34" charset="0"/>
                <a:cs typeface="Arial" panose="020B0604020202020204" pitchFamily="34" charset="0"/>
              </a:rPr>
              <a:t>7. julij 2025</a:t>
            </a:r>
          </a:p>
        </p:txBody>
      </p:sp>
      <p:pic>
        <p:nvPicPr>
          <p:cNvPr id="8" name="Slika 7" descr="Slika, ki vsebuje besede besedilo&#10;&#10;Opis je samodejno ustvarjen">
            <a:extLst>
              <a:ext uri="{FF2B5EF4-FFF2-40B4-BE49-F238E27FC236}">
                <a16:creationId xmlns:a16="http://schemas.microsoft.com/office/drawing/2014/main" id="{62B58025-0F4E-71C9-FC2A-8F7175CF26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00386" y="0"/>
            <a:ext cx="2952328" cy="1077834"/>
          </a:xfrm>
          <a:prstGeom prst="rect">
            <a:avLst/>
          </a:prstGeom>
        </p:spPr>
      </p:pic>
    </p:spTree>
    <p:extLst>
      <p:ext uri="{BB962C8B-B14F-4D97-AF65-F5344CB8AC3E}">
        <p14:creationId xmlns:p14="http://schemas.microsoft.com/office/powerpoint/2010/main" val="721732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45805E-05D5-8E5E-3A4E-6DFCF44DA834}"/>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816E1A41-8124-A444-B493-7CFCEB9174D9}"/>
              </a:ext>
            </a:extLst>
          </p:cNvPr>
          <p:cNvSpPr>
            <a:spLocks noGrp="1"/>
          </p:cNvSpPr>
          <p:nvPr>
            <p:ph type="title"/>
          </p:nvPr>
        </p:nvSpPr>
        <p:spPr/>
        <p:txBody>
          <a:bodyPr>
            <a:normAutofit/>
          </a:bodyPr>
          <a:lstStyle/>
          <a:p>
            <a:r>
              <a:rPr lang="sl-SI" sz="2000" dirty="0"/>
              <a:t>UKREP MOPE - RAZPIS ZA DOGRADNJO BATERIJSKEGA HRANILNIKA</a:t>
            </a:r>
          </a:p>
        </p:txBody>
      </p:sp>
      <p:sp>
        <p:nvSpPr>
          <p:cNvPr id="3" name="Označba mesta vsebine 2">
            <a:extLst>
              <a:ext uri="{FF2B5EF4-FFF2-40B4-BE49-F238E27FC236}">
                <a16:creationId xmlns:a16="http://schemas.microsoft.com/office/drawing/2014/main" id="{D7DD37A7-932C-366A-6B06-F3F3C7A8A66A}"/>
              </a:ext>
            </a:extLst>
          </p:cNvPr>
          <p:cNvSpPr>
            <a:spLocks noGrp="1"/>
          </p:cNvSpPr>
          <p:nvPr>
            <p:ph idx="1"/>
          </p:nvPr>
        </p:nvSpPr>
        <p:spPr>
          <a:xfrm>
            <a:off x="395536" y="1586211"/>
            <a:ext cx="8330616" cy="4590752"/>
          </a:xfrm>
        </p:spPr>
        <p:txBody>
          <a:bodyPr>
            <a:normAutofit/>
          </a:bodyPr>
          <a:lstStyle/>
          <a:p>
            <a:r>
              <a:rPr lang="sl-SI" sz="1800" dirty="0"/>
              <a:t>V okviru Načrta za okrevanje in odpornost (NOO), razvojnega področja »</a:t>
            </a:r>
            <a:r>
              <a:rPr lang="sl-SI" sz="1800" dirty="0" err="1"/>
              <a:t>REPowerEU</a:t>
            </a:r>
            <a:r>
              <a:rPr lang="sl-SI" sz="1800" dirty="0"/>
              <a:t>«, komponente »</a:t>
            </a:r>
            <a:r>
              <a:rPr lang="sl-SI" sz="1800" dirty="0" err="1"/>
              <a:t>REPowerEU</a:t>
            </a:r>
            <a:r>
              <a:rPr lang="sl-SI" sz="1800" dirty="0"/>
              <a:t>« je bil 20. 6. 2025, v Uradnem listu RS, št. 44/25 objavljen javni poziv za dodeljevanje nepovratnih finančnih spodbud pravnim osebam za hranilnike električne energije.</a:t>
            </a:r>
          </a:p>
          <a:p>
            <a:r>
              <a:rPr lang="sl-SI" sz="1800" dirty="0"/>
              <a:t>Višina sredstev, ki so na razpolago za sofinanciranje naložb po tem javnem pozivu, znaša 16.913.970,61 EUR.</a:t>
            </a:r>
          </a:p>
          <a:p>
            <a:r>
              <a:rPr lang="sl-SI" sz="1800" dirty="0"/>
              <a:t>Višina nepovratne finančne spodbude se omeji na največ 45 % priznanih upravičenih stroškov naložbe, vendar ne več kot 225,00 EUR na 1 kWh kapacitete za shranjevanje električne energije.</a:t>
            </a:r>
          </a:p>
          <a:p>
            <a:r>
              <a:rPr lang="sl-SI" sz="1800" dirty="0"/>
              <a:t>Sredstva se dodeljujejo po principu „de </a:t>
            </a:r>
            <a:r>
              <a:rPr lang="sl-SI" sz="1800" dirty="0" err="1"/>
              <a:t>minimis</a:t>
            </a:r>
            <a:r>
              <a:rPr lang="sl-SI" sz="1800" dirty="0"/>
              <a:t>“, skupno ne smejo preseči 300.000 EUR v treh letih.</a:t>
            </a:r>
          </a:p>
          <a:p>
            <a:r>
              <a:rPr lang="sl-SI" sz="1800" dirty="0"/>
              <a:t>Elektronska vloga prek </a:t>
            </a:r>
            <a:r>
              <a:rPr lang="sl-SI" sz="1800" dirty="0" err="1"/>
              <a:t>Borzenove</a:t>
            </a:r>
            <a:r>
              <a:rPr lang="sl-SI" sz="1800" dirty="0"/>
              <a:t> aplikacije: od 22. 7. 2025.</a:t>
            </a:r>
          </a:p>
          <a:p>
            <a:r>
              <a:rPr lang="sl-SI" sz="1800" dirty="0"/>
              <a:t>Rok se zaključi s porabo sredstev ali objavo zaključka v Uradnem listu. Predvidoma do 31. 12. 2025 do 12:00.</a:t>
            </a:r>
          </a:p>
          <a:p>
            <a:r>
              <a:rPr lang="sl-SI" sz="1800" dirty="0"/>
              <a:t>Kontakt: </a:t>
            </a:r>
            <a:r>
              <a:rPr lang="sl-SI" dirty="0">
                <a:hlinkClick r:id="rId2">
                  <a:extLst>
                    <a:ext uri="{A12FA001-AC4F-418D-AE19-62706E023703}">
                      <ahyp:hlinkClr xmlns:ahyp="http://schemas.microsoft.com/office/drawing/2018/hyperlinkcolor" val="tx"/>
                    </a:ext>
                  </a:extLst>
                </a:hlinkClick>
              </a:rPr>
              <a:t>kontaktni.center@borzen.si</a:t>
            </a:r>
            <a:endParaRPr lang="sl-SI" dirty="0"/>
          </a:p>
          <a:p>
            <a:endParaRPr lang="sl-SI" sz="1800" dirty="0"/>
          </a:p>
          <a:p>
            <a:endParaRPr lang="sl-SI" sz="1800" dirty="0"/>
          </a:p>
          <a:p>
            <a:endParaRPr lang="sl-SI" sz="1800" b="1" dirty="0"/>
          </a:p>
          <a:p>
            <a:pPr marL="0" indent="0">
              <a:buNone/>
            </a:pPr>
            <a:endParaRPr lang="sl-SI" sz="1800" dirty="0"/>
          </a:p>
          <a:p>
            <a:pPr marL="342900" lvl="0" indent="-342900">
              <a:lnSpc>
                <a:spcPct val="115000"/>
              </a:lnSpc>
              <a:spcAft>
                <a:spcPts val="800"/>
              </a:spcAft>
              <a:buFont typeface="Aptos" panose="020B0004020202020204" pitchFamily="34" charset="0"/>
              <a:buChar char="-"/>
            </a:pPr>
            <a:endParaRPr lang="sl-SI"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endParaRPr lang="sl-SI" sz="1600" b="1" dirty="0">
              <a:solidFill>
                <a:srgbClr val="323232"/>
              </a:solidFill>
              <a:effectLst/>
            </a:endParaRPr>
          </a:p>
        </p:txBody>
      </p:sp>
    </p:spTree>
    <p:extLst>
      <p:ext uri="{BB962C8B-B14F-4D97-AF65-F5344CB8AC3E}">
        <p14:creationId xmlns:p14="http://schemas.microsoft.com/office/powerpoint/2010/main" val="1536653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5E6A8-17D8-57AC-0D65-8E6432132920}"/>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D4A90358-29A0-607B-F284-AFCDEC4C9D73}"/>
              </a:ext>
            </a:extLst>
          </p:cNvPr>
          <p:cNvSpPr>
            <a:spLocks noGrp="1"/>
          </p:cNvSpPr>
          <p:nvPr>
            <p:ph type="title"/>
          </p:nvPr>
        </p:nvSpPr>
        <p:spPr/>
        <p:txBody>
          <a:bodyPr>
            <a:normAutofit/>
          </a:bodyPr>
          <a:lstStyle/>
          <a:p>
            <a:r>
              <a:rPr lang="sl-SI" sz="2000" dirty="0"/>
              <a:t>Ukrepi dobaviteljev za velike poslovne odjemalce - INFORMIRANJE</a:t>
            </a:r>
          </a:p>
        </p:txBody>
      </p:sp>
      <p:sp>
        <p:nvSpPr>
          <p:cNvPr id="3" name="Označba mesta vsebine 2">
            <a:extLst>
              <a:ext uri="{FF2B5EF4-FFF2-40B4-BE49-F238E27FC236}">
                <a16:creationId xmlns:a16="http://schemas.microsoft.com/office/drawing/2014/main" id="{35A05F5C-FC48-C68B-36A3-D09C06817B91}"/>
              </a:ext>
            </a:extLst>
          </p:cNvPr>
          <p:cNvSpPr>
            <a:spLocks noGrp="1"/>
          </p:cNvSpPr>
          <p:nvPr>
            <p:ph idx="1"/>
          </p:nvPr>
        </p:nvSpPr>
        <p:spPr>
          <a:xfrm>
            <a:off x="395536" y="1586211"/>
            <a:ext cx="8330616" cy="4590752"/>
          </a:xfrm>
        </p:spPr>
        <p:txBody>
          <a:bodyPr>
            <a:normAutofit/>
          </a:bodyPr>
          <a:lstStyle/>
          <a:p>
            <a:pPr marL="0" indent="0" algn="just">
              <a:buNone/>
            </a:pPr>
            <a:r>
              <a:rPr lang="sl-SI" sz="1800" b="1" u="sng" dirty="0"/>
              <a:t>INFORMIRANJE – </a:t>
            </a:r>
            <a:r>
              <a:rPr lang="sl-SI" sz="1800" b="1" u="sng" cap="all" dirty="0"/>
              <a:t>TRENUTNO</a:t>
            </a:r>
            <a:r>
              <a:rPr lang="sl-SI" sz="1800" b="1" u="sng" dirty="0"/>
              <a:t> STANJE</a:t>
            </a:r>
            <a:r>
              <a:rPr lang="sl-SI" sz="1600" b="1" dirty="0">
                <a:effectLst/>
              </a:rPr>
              <a:t>:</a:t>
            </a:r>
          </a:p>
          <a:p>
            <a:r>
              <a:rPr lang="sl-SI" sz="1800" dirty="0"/>
              <a:t>Redno obveščanje preko spletnih portalov, tedenskih poročil, dogodkov v živo, komunikacije KAM-ov in elektronskih sporočil. </a:t>
            </a:r>
          </a:p>
          <a:p>
            <a:pPr marL="0" indent="0">
              <a:buNone/>
            </a:pPr>
            <a:r>
              <a:rPr lang="sl-SI" sz="1800" b="1" u="sng" cap="all" dirty="0"/>
              <a:t>kako nadgraditi informiranje, da bo še bolj učinkovito in strateško usmerjeno</a:t>
            </a:r>
            <a:r>
              <a:rPr lang="sl-SI" sz="1800" b="1" u="sng" dirty="0"/>
              <a:t>?</a:t>
            </a:r>
          </a:p>
          <a:p>
            <a:r>
              <a:rPr lang="sl-SI" sz="1800" dirty="0"/>
              <a:t>Organizacija dodatnih </a:t>
            </a:r>
            <a:r>
              <a:rPr lang="sl-SI" sz="1800" b="1" dirty="0"/>
              <a:t>tematskih dogodkov ali webinarjev</a:t>
            </a:r>
            <a:r>
              <a:rPr lang="sl-SI" sz="1800" dirty="0"/>
              <a:t> z osredotočenostjo na gibanja na trgu, strukturo cen, dobre prakse in napovedi.</a:t>
            </a:r>
          </a:p>
          <a:p>
            <a:r>
              <a:rPr lang="sl-SI" sz="1800" b="1" dirty="0"/>
              <a:t>Sodelovanje z GZS in EZS</a:t>
            </a:r>
            <a:r>
              <a:rPr lang="sl-SI" sz="1800" dirty="0"/>
              <a:t> pri pripravi analiz, priporočil in osveščanju članic glede pomena pravočasnega odzivanja na tržne spremembe.</a:t>
            </a:r>
          </a:p>
          <a:p>
            <a:r>
              <a:rPr lang="sl-SI" sz="1800" dirty="0"/>
              <a:t>Vključitev </a:t>
            </a:r>
            <a:r>
              <a:rPr lang="sl-SI" sz="1800" b="1" dirty="0"/>
              <a:t>benchmarking primerjav</a:t>
            </a:r>
            <a:r>
              <a:rPr lang="sl-SI" sz="1800" dirty="0"/>
              <a:t> in praktičnih prikazov učinkov različnih strategij (npr. analiza: kdo je zakupil – kaj je pridobil).</a:t>
            </a:r>
          </a:p>
          <a:p>
            <a:r>
              <a:rPr lang="sl-SI" sz="1800" dirty="0"/>
              <a:t>Večja </a:t>
            </a:r>
            <a:r>
              <a:rPr lang="sl-SI" sz="1800" b="1" dirty="0"/>
              <a:t>personalizacija nasvetov</a:t>
            </a:r>
            <a:r>
              <a:rPr lang="sl-SI" sz="1800" dirty="0"/>
              <a:t>, vezanih na profil posameznega odjemalca in njegovo porabo.</a:t>
            </a:r>
          </a:p>
          <a:p>
            <a:pPr marL="0" indent="0" algn="ctr">
              <a:buNone/>
            </a:pPr>
            <a:r>
              <a:rPr lang="sl-SI" sz="1800" b="1" dirty="0"/>
              <a:t>KLJUČNO JE AKTIVNO SPREMLJANJE TRGA IN PRAVOČASNO ODLOČANJE ZA NAKUPE!</a:t>
            </a:r>
          </a:p>
          <a:p>
            <a:pPr marL="0" lvl="0" indent="0">
              <a:lnSpc>
                <a:spcPct val="115000"/>
              </a:lnSpc>
              <a:buNone/>
            </a:pPr>
            <a:endParaRPr lang="sl-SI" sz="1800" kern="100" dirty="0">
              <a:effectLst/>
              <a:ea typeface="Aptos" panose="020B0004020202020204" pitchFamily="34" charset="0"/>
            </a:endParaRPr>
          </a:p>
          <a:p>
            <a:pPr marL="0" indent="0" algn="just">
              <a:buNone/>
            </a:pPr>
            <a:endParaRPr lang="sl-SI" sz="1600" b="1" dirty="0">
              <a:solidFill>
                <a:srgbClr val="323232"/>
              </a:solidFill>
              <a:effectLst/>
            </a:endParaRPr>
          </a:p>
        </p:txBody>
      </p:sp>
    </p:spTree>
    <p:extLst>
      <p:ext uri="{BB962C8B-B14F-4D97-AF65-F5344CB8AC3E}">
        <p14:creationId xmlns:p14="http://schemas.microsoft.com/office/powerpoint/2010/main" val="1260971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91C412-BEE1-43EA-7A2B-DD0DE4615274}"/>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C3A98495-76F8-A68E-ED58-BA92A42E6F3D}"/>
              </a:ext>
            </a:extLst>
          </p:cNvPr>
          <p:cNvSpPr>
            <a:spLocks noGrp="1"/>
          </p:cNvSpPr>
          <p:nvPr>
            <p:ph type="title"/>
          </p:nvPr>
        </p:nvSpPr>
        <p:spPr/>
        <p:txBody>
          <a:bodyPr>
            <a:normAutofit/>
          </a:bodyPr>
          <a:lstStyle/>
          <a:p>
            <a:r>
              <a:rPr lang="sl-SI" sz="2000" dirty="0"/>
              <a:t>Ukrepi dobaviteljev za velike poslovne odjemalce – SPLOŠNI NASVETI</a:t>
            </a:r>
          </a:p>
        </p:txBody>
      </p:sp>
      <p:sp>
        <p:nvSpPr>
          <p:cNvPr id="3" name="Označba mesta vsebine 2">
            <a:extLst>
              <a:ext uri="{FF2B5EF4-FFF2-40B4-BE49-F238E27FC236}">
                <a16:creationId xmlns:a16="http://schemas.microsoft.com/office/drawing/2014/main" id="{E6BA8679-024D-858D-3063-F0CEF8F0411D}"/>
              </a:ext>
            </a:extLst>
          </p:cNvPr>
          <p:cNvSpPr>
            <a:spLocks noGrp="1"/>
          </p:cNvSpPr>
          <p:nvPr>
            <p:ph idx="1"/>
          </p:nvPr>
        </p:nvSpPr>
        <p:spPr>
          <a:xfrm>
            <a:off x="395536" y="1586211"/>
            <a:ext cx="8330616" cy="4590752"/>
          </a:xfrm>
        </p:spPr>
        <p:txBody>
          <a:bodyPr>
            <a:normAutofit lnSpcReduction="10000"/>
          </a:bodyPr>
          <a:lstStyle/>
          <a:p>
            <a:pPr lvl="0">
              <a:lnSpc>
                <a:spcPct val="115000"/>
              </a:lnSpc>
            </a:pPr>
            <a:r>
              <a:rPr lang="sl-SI" sz="1700" b="1" dirty="0"/>
              <a:t>Primerjava s tujimi trgi (npr. Nemčijo) ni smiselna</a:t>
            </a:r>
            <a:r>
              <a:rPr lang="sl-SI" sz="1700" dirty="0"/>
              <a:t>, saj slovenski trg že izhodiščno deluje v dražjem cenovnem okolju z drugačno strukturo stroškov in obremenitev.</a:t>
            </a:r>
          </a:p>
          <a:p>
            <a:pPr lvl="0">
              <a:lnSpc>
                <a:spcPct val="115000"/>
              </a:lnSpc>
            </a:pPr>
            <a:r>
              <a:rPr lang="sl-SI" sz="1700" b="1" dirty="0"/>
              <a:t>Dobavitelji ne moremo oblikovati »netržnih cen«</a:t>
            </a:r>
            <a:r>
              <a:rPr lang="sl-SI" sz="1700" dirty="0"/>
              <a:t> in ne prevzemamo odgovornosti za visoke cene, če odločitve o zakupu niso bile sprejete pravočasno.</a:t>
            </a:r>
          </a:p>
          <a:p>
            <a:pPr lvl="0">
              <a:lnSpc>
                <a:spcPct val="115000"/>
              </a:lnSpc>
            </a:pPr>
            <a:r>
              <a:rPr lang="sl-SI" sz="1700" b="1" dirty="0"/>
              <a:t>Špekulativno čakanje ni priporočljivo</a:t>
            </a:r>
            <a:r>
              <a:rPr lang="sl-SI" sz="1700" dirty="0"/>
              <a:t>, tudi če se trg trenutno nahaja v strukturi backwardation. Odpiranje celotne porabe brez zaščite predstavlja veliko tveganje.</a:t>
            </a:r>
          </a:p>
          <a:p>
            <a:pPr lvl="0">
              <a:lnSpc>
                <a:spcPct val="115000"/>
              </a:lnSpc>
            </a:pPr>
            <a:r>
              <a:rPr lang="sl-SI" sz="1700" b="1" dirty="0"/>
              <a:t>Čakanje na ugoden trenutek je smiselno le, če ga spremlja pravočasen odziv.</a:t>
            </a:r>
            <a:r>
              <a:rPr lang="sl-SI" sz="1700" dirty="0"/>
              <a:t> Ob zaznanem občutnem padcu cen je potrebno iskati priložnost in delno zakleniti cene in ne zamuditi priložnosti za stabilizacijo stroškov. Vedno lahko sledi hiter odboj navzgor. </a:t>
            </a:r>
          </a:p>
          <a:p>
            <a:pPr lvl="0">
              <a:lnSpc>
                <a:spcPct val="115000"/>
              </a:lnSpc>
            </a:pPr>
            <a:r>
              <a:rPr lang="sl-SI" sz="1700" b="1" dirty="0"/>
              <a:t>Osredotočenost na obvladovanje tveganj;</a:t>
            </a:r>
            <a:r>
              <a:rPr lang="sl-SI" sz="1700" dirty="0"/>
              <a:t> Namesto iskanja najnižje cene naj bo glavni cilj stabilnost in predvidljivost stroškov. Popolna izpostavljenost trgu prinaša nesorazmerna tveganja. Kombinacija fiksnih in indeksiranih pogodb pogosto predstavlja optimalno ravnovesje med varnostjo in fleksibilnostjo</a:t>
            </a:r>
            <a:r>
              <a:rPr lang="sl-SI" sz="1600" dirty="0"/>
              <a:t>.</a:t>
            </a:r>
          </a:p>
          <a:p>
            <a:pPr marL="342900" lvl="0" indent="-342900">
              <a:lnSpc>
                <a:spcPct val="115000"/>
              </a:lnSpc>
              <a:buFont typeface="Aptos" panose="020B0004020202020204" pitchFamily="34" charset="0"/>
              <a:buChar char="-"/>
            </a:pPr>
            <a:endParaRPr lang="sl-SI" sz="1600" b="1" dirty="0">
              <a:solidFill>
                <a:srgbClr val="323232"/>
              </a:solidFill>
              <a:effectLst/>
            </a:endParaRPr>
          </a:p>
        </p:txBody>
      </p:sp>
    </p:spTree>
    <p:extLst>
      <p:ext uri="{BB962C8B-B14F-4D97-AF65-F5344CB8AC3E}">
        <p14:creationId xmlns:p14="http://schemas.microsoft.com/office/powerpoint/2010/main" val="3573428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970B0D-DC25-7E82-7804-7242DFD2B44F}"/>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7E765713-A302-C374-9EDF-AA211E2835F1}"/>
              </a:ext>
            </a:extLst>
          </p:cNvPr>
          <p:cNvSpPr>
            <a:spLocks noGrp="1"/>
          </p:cNvSpPr>
          <p:nvPr>
            <p:ph type="title"/>
          </p:nvPr>
        </p:nvSpPr>
        <p:spPr/>
        <p:txBody>
          <a:bodyPr>
            <a:normAutofit/>
          </a:bodyPr>
          <a:lstStyle/>
          <a:p>
            <a:r>
              <a:rPr lang="sl-SI" sz="2000" dirty="0"/>
              <a:t>Ukrepi dobaviteljev za velike poslovne odjemalce - MOŽNOSTI</a:t>
            </a:r>
          </a:p>
        </p:txBody>
      </p:sp>
      <p:sp>
        <p:nvSpPr>
          <p:cNvPr id="3" name="Označba mesta vsebine 2">
            <a:extLst>
              <a:ext uri="{FF2B5EF4-FFF2-40B4-BE49-F238E27FC236}">
                <a16:creationId xmlns:a16="http://schemas.microsoft.com/office/drawing/2014/main" id="{45630563-6BD4-BB43-2DD5-7A6C8E13BD8F}"/>
              </a:ext>
            </a:extLst>
          </p:cNvPr>
          <p:cNvSpPr>
            <a:spLocks noGrp="1"/>
          </p:cNvSpPr>
          <p:nvPr>
            <p:ph idx="1"/>
          </p:nvPr>
        </p:nvSpPr>
        <p:spPr>
          <a:xfrm>
            <a:off x="395536" y="1586211"/>
            <a:ext cx="8330616" cy="4590752"/>
          </a:xfrm>
        </p:spPr>
        <p:txBody>
          <a:bodyPr>
            <a:normAutofit/>
          </a:bodyPr>
          <a:lstStyle/>
          <a:p>
            <a:pPr marL="0" indent="0" algn="just">
              <a:buNone/>
            </a:pPr>
            <a:r>
              <a:rPr lang="sl-SI" sz="1800" b="1" u="sng" dirty="0"/>
              <a:t>TAKOJŠNJA MOŽNOST</a:t>
            </a:r>
            <a:r>
              <a:rPr lang="sl-SI" sz="1600" b="1" dirty="0">
                <a:effectLst/>
              </a:rPr>
              <a:t>:</a:t>
            </a:r>
          </a:p>
          <a:p>
            <a:pPr marL="0" indent="0">
              <a:lnSpc>
                <a:spcPct val="115000"/>
              </a:lnSpc>
              <a:buNone/>
            </a:pPr>
            <a:r>
              <a:rPr lang="sl-SI" sz="1800" dirty="0"/>
              <a:t>Trenutna tržna struktura (</a:t>
            </a:r>
            <a:r>
              <a:rPr lang="sl-SI" sz="1800" b="1" dirty="0" err="1"/>
              <a:t>backwardation</a:t>
            </a:r>
            <a:r>
              <a:rPr lang="sl-SI" sz="1800" b="1" dirty="0"/>
              <a:t>) </a:t>
            </a:r>
            <a:r>
              <a:rPr lang="sl-SI" sz="1800" dirty="0"/>
              <a:t>omogoča zaklep povprečno nižjih cen že ob začetku dobave, kar predstavlja pomembno priložnost za odjemalce:</a:t>
            </a:r>
            <a:endParaRPr lang="sl-SI" sz="1800" b="1" dirty="0"/>
          </a:p>
          <a:p>
            <a:pPr lvl="0">
              <a:lnSpc>
                <a:spcPct val="115000"/>
              </a:lnSpc>
            </a:pPr>
            <a:r>
              <a:rPr lang="sl-SI" sz="1800" b="1" dirty="0"/>
              <a:t>Zaklenitev cen z dolgoročnimi pogodbami</a:t>
            </a:r>
            <a:r>
              <a:rPr lang="sl-SI" sz="1800" dirty="0"/>
              <a:t>: Ponudba 3 letnih pogodb (2026-2028) za dobavo električne energije po fiksni povprečni ceni, ki omogoča večjo predvidljivost stroškov za odjemalce.</a:t>
            </a:r>
          </a:p>
          <a:p>
            <a:pPr lvl="0">
              <a:lnSpc>
                <a:spcPct val="115000"/>
              </a:lnSpc>
            </a:pPr>
            <a:r>
              <a:rPr lang="sl-SI" sz="1800" b="1" dirty="0"/>
              <a:t>Možnost vstopa z letom 2025</a:t>
            </a:r>
            <a:r>
              <a:rPr lang="sl-SI" sz="1800" dirty="0"/>
              <a:t>: </a:t>
            </a:r>
            <a:r>
              <a:rPr lang="sl-SI" sz="1800" dirty="0" err="1"/>
              <a:t>Povprečenje</a:t>
            </a:r>
            <a:r>
              <a:rPr lang="sl-SI" sz="1800" dirty="0"/>
              <a:t> cen od 1.8.2025 ob dodatnem zakupu za 2026 in /ali 2027.</a:t>
            </a:r>
          </a:p>
        </p:txBody>
      </p:sp>
    </p:spTree>
    <p:extLst>
      <p:ext uri="{BB962C8B-B14F-4D97-AF65-F5344CB8AC3E}">
        <p14:creationId xmlns:p14="http://schemas.microsoft.com/office/powerpoint/2010/main" val="3955808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1110642-4813-855F-71B3-0C78B24636D0}"/>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4A68F49D-64B4-A525-1A0C-546EC1F5D7E3}"/>
              </a:ext>
            </a:extLst>
          </p:cNvPr>
          <p:cNvSpPr>
            <a:spLocks noGrp="1"/>
          </p:cNvSpPr>
          <p:nvPr>
            <p:ph type="title"/>
          </p:nvPr>
        </p:nvSpPr>
        <p:spPr/>
        <p:txBody>
          <a:bodyPr>
            <a:normAutofit/>
          </a:bodyPr>
          <a:lstStyle/>
          <a:p>
            <a:r>
              <a:rPr lang="sl-SI" sz="2000" dirty="0"/>
              <a:t>Ukrepi dobaviteljev za velike poslovne odjemalce – PRIKAZ UČINKOV 1</a:t>
            </a:r>
          </a:p>
        </p:txBody>
      </p:sp>
      <p:sp>
        <p:nvSpPr>
          <p:cNvPr id="3" name="Označba mesta vsebine 2">
            <a:extLst>
              <a:ext uri="{FF2B5EF4-FFF2-40B4-BE49-F238E27FC236}">
                <a16:creationId xmlns:a16="http://schemas.microsoft.com/office/drawing/2014/main" id="{D43CEB20-26F2-BCF0-78D3-22939D890805}"/>
              </a:ext>
            </a:extLst>
          </p:cNvPr>
          <p:cNvSpPr>
            <a:spLocks noGrp="1"/>
          </p:cNvSpPr>
          <p:nvPr>
            <p:ph idx="1"/>
          </p:nvPr>
        </p:nvSpPr>
        <p:spPr>
          <a:xfrm>
            <a:off x="539552" y="1772816"/>
            <a:ext cx="8330616" cy="4590752"/>
          </a:xfrm>
        </p:spPr>
        <p:txBody>
          <a:bodyPr>
            <a:normAutofit/>
          </a:bodyPr>
          <a:lstStyle/>
          <a:p>
            <a:pPr marL="0" indent="0" algn="just">
              <a:buNone/>
            </a:pPr>
            <a:r>
              <a:rPr lang="sl-SI" sz="1800" b="1" u="sng" dirty="0"/>
              <a:t>CENE ZA PRIHODNJA LETA (na dan 30.6.2025):</a:t>
            </a:r>
          </a:p>
          <a:p>
            <a:pPr marL="342900" lvl="0" indent="-342900">
              <a:lnSpc>
                <a:spcPct val="115000"/>
              </a:lnSpc>
              <a:spcAft>
                <a:spcPts val="800"/>
              </a:spcAft>
              <a:buFont typeface="Aptos" panose="020B0004020202020204" pitchFamily="34" charset="0"/>
              <a:buChar char="-"/>
            </a:pPr>
            <a:endParaRPr lang="sl-SI"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endParaRPr lang="sl-SI" sz="1600" b="1" dirty="0">
              <a:solidFill>
                <a:srgbClr val="323232"/>
              </a:solidFill>
              <a:effectLst/>
            </a:endParaRPr>
          </a:p>
        </p:txBody>
      </p:sp>
      <p:graphicFrame>
        <p:nvGraphicFramePr>
          <p:cNvPr id="6" name="Tabela 5">
            <a:extLst>
              <a:ext uri="{FF2B5EF4-FFF2-40B4-BE49-F238E27FC236}">
                <a16:creationId xmlns:a16="http://schemas.microsoft.com/office/drawing/2014/main" id="{B2C4D0C4-8CF4-CFF6-7806-77E606814459}"/>
              </a:ext>
            </a:extLst>
          </p:cNvPr>
          <p:cNvGraphicFramePr>
            <a:graphicFrameLocks noGrp="1"/>
          </p:cNvGraphicFramePr>
          <p:nvPr>
            <p:extLst>
              <p:ext uri="{D42A27DB-BD31-4B8C-83A1-F6EECF244321}">
                <p14:modId xmlns:p14="http://schemas.microsoft.com/office/powerpoint/2010/main" val="3321702684"/>
              </p:ext>
            </p:extLst>
          </p:nvPr>
        </p:nvGraphicFramePr>
        <p:xfrm>
          <a:off x="539552" y="2348880"/>
          <a:ext cx="5184576" cy="2430780"/>
        </p:xfrm>
        <a:graphic>
          <a:graphicData uri="http://schemas.openxmlformats.org/drawingml/2006/table">
            <a:tbl>
              <a:tblPr>
                <a:tableStyleId>{5C22544A-7EE6-4342-B048-85BDC9FD1C3A}</a:tableStyleId>
              </a:tblPr>
              <a:tblGrid>
                <a:gridCol w="1448617">
                  <a:extLst>
                    <a:ext uri="{9D8B030D-6E8A-4147-A177-3AD203B41FA5}">
                      <a16:colId xmlns:a16="http://schemas.microsoft.com/office/drawing/2014/main" val="670152718"/>
                    </a:ext>
                  </a:extLst>
                </a:gridCol>
                <a:gridCol w="684801">
                  <a:extLst>
                    <a:ext uri="{9D8B030D-6E8A-4147-A177-3AD203B41FA5}">
                      <a16:colId xmlns:a16="http://schemas.microsoft.com/office/drawing/2014/main" val="686412283"/>
                    </a:ext>
                  </a:extLst>
                </a:gridCol>
                <a:gridCol w="645293">
                  <a:extLst>
                    <a:ext uri="{9D8B030D-6E8A-4147-A177-3AD203B41FA5}">
                      <a16:colId xmlns:a16="http://schemas.microsoft.com/office/drawing/2014/main" val="2834267655"/>
                    </a:ext>
                  </a:extLst>
                </a:gridCol>
                <a:gridCol w="645293">
                  <a:extLst>
                    <a:ext uri="{9D8B030D-6E8A-4147-A177-3AD203B41FA5}">
                      <a16:colId xmlns:a16="http://schemas.microsoft.com/office/drawing/2014/main" val="2169720884"/>
                    </a:ext>
                  </a:extLst>
                </a:gridCol>
                <a:gridCol w="645293">
                  <a:extLst>
                    <a:ext uri="{9D8B030D-6E8A-4147-A177-3AD203B41FA5}">
                      <a16:colId xmlns:a16="http://schemas.microsoft.com/office/drawing/2014/main" val="1827401735"/>
                    </a:ext>
                  </a:extLst>
                </a:gridCol>
                <a:gridCol w="1115279">
                  <a:extLst>
                    <a:ext uri="{9D8B030D-6E8A-4147-A177-3AD203B41FA5}">
                      <a16:colId xmlns:a16="http://schemas.microsoft.com/office/drawing/2014/main" val="2668307408"/>
                    </a:ext>
                  </a:extLst>
                </a:gridCol>
              </a:tblGrid>
              <a:tr h="196385">
                <a:tc>
                  <a:txBody>
                    <a:bodyPr/>
                    <a:lstStyle/>
                    <a:p>
                      <a:pPr algn="l" fontAlgn="b"/>
                      <a:r>
                        <a:rPr lang="sl-SI" sz="1100" u="none" strike="noStrike">
                          <a:effectLst/>
                        </a:rPr>
                        <a:t> </a:t>
                      </a:r>
                      <a:endParaRPr lang="sl-SI" sz="1100" b="0" i="0" u="none" strike="noStrike">
                        <a:effectLst/>
                        <a:latin typeface="Aptos Narrow" panose="020B0004020202020204" pitchFamily="34" charset="0"/>
                      </a:endParaRPr>
                    </a:p>
                  </a:txBody>
                  <a:tcPr marL="7620" marR="7620" marT="7620" marB="0" anchor="b"/>
                </a:tc>
                <a:tc>
                  <a:txBody>
                    <a:bodyPr/>
                    <a:lstStyle/>
                    <a:p>
                      <a:pPr algn="ctr" fontAlgn="b"/>
                      <a:r>
                        <a:rPr lang="sl-SI" sz="1400" b="1" u="none" strike="noStrike" kern="1200" dirty="0">
                          <a:solidFill>
                            <a:schemeClr val="dk1"/>
                          </a:solidFill>
                          <a:effectLst/>
                          <a:latin typeface="+mn-lt"/>
                          <a:ea typeface="+mn-ea"/>
                          <a:cs typeface="+mn-cs"/>
                        </a:rPr>
                        <a:t>2026</a:t>
                      </a:r>
                    </a:p>
                  </a:txBody>
                  <a:tcPr marL="7620" marR="7620" marT="7620" marB="0" anchor="b"/>
                </a:tc>
                <a:tc>
                  <a:txBody>
                    <a:bodyPr/>
                    <a:lstStyle/>
                    <a:p>
                      <a:pPr algn="ctr" fontAlgn="b"/>
                      <a:r>
                        <a:rPr lang="sl-SI" sz="1400" b="1" u="none" strike="noStrike" kern="1200" dirty="0">
                          <a:solidFill>
                            <a:schemeClr val="dk1"/>
                          </a:solidFill>
                          <a:effectLst/>
                          <a:latin typeface="+mn-lt"/>
                          <a:ea typeface="+mn-ea"/>
                          <a:cs typeface="+mn-cs"/>
                        </a:rPr>
                        <a:t>2027</a:t>
                      </a:r>
                    </a:p>
                  </a:txBody>
                  <a:tcPr marL="7620" marR="7620" marT="7620" marB="0" anchor="b"/>
                </a:tc>
                <a:tc>
                  <a:txBody>
                    <a:bodyPr/>
                    <a:lstStyle/>
                    <a:p>
                      <a:pPr algn="ctr" fontAlgn="b"/>
                      <a:r>
                        <a:rPr lang="sl-SI" sz="1400" b="1" u="none" strike="noStrike" kern="1200" dirty="0">
                          <a:solidFill>
                            <a:schemeClr val="dk1"/>
                          </a:solidFill>
                          <a:effectLst/>
                          <a:latin typeface="+mn-lt"/>
                          <a:ea typeface="+mn-ea"/>
                          <a:cs typeface="+mn-cs"/>
                        </a:rPr>
                        <a:t>2028</a:t>
                      </a:r>
                    </a:p>
                  </a:txBody>
                  <a:tcPr marL="7620" marR="7620" marT="7620" marB="0" anchor="b"/>
                </a:tc>
                <a:tc>
                  <a:txBody>
                    <a:bodyPr/>
                    <a:lstStyle/>
                    <a:p>
                      <a:pPr algn="ctr" fontAlgn="b"/>
                      <a:endParaRPr lang="sl-SI" sz="1400" b="1" u="none" strike="noStrike" kern="1200" dirty="0">
                        <a:solidFill>
                          <a:schemeClr val="dk1"/>
                        </a:solidFill>
                        <a:effectLst/>
                        <a:latin typeface="+mn-lt"/>
                        <a:ea typeface="+mn-ea"/>
                        <a:cs typeface="+mn-cs"/>
                      </a:endParaRPr>
                    </a:p>
                  </a:txBody>
                  <a:tcPr marL="7620" marR="7620" marT="7620" marB="0" anchor="b"/>
                </a:tc>
                <a:tc>
                  <a:txBody>
                    <a:bodyPr/>
                    <a:lstStyle/>
                    <a:p>
                      <a:pPr algn="ctr" fontAlgn="b"/>
                      <a:r>
                        <a:rPr lang="sl-SI" sz="1400" b="1" u="none" strike="noStrike" kern="1200" dirty="0" err="1">
                          <a:solidFill>
                            <a:schemeClr val="dk1"/>
                          </a:solidFill>
                          <a:effectLst/>
                          <a:latin typeface="+mn-lt"/>
                          <a:ea typeface="+mn-ea"/>
                          <a:cs typeface="+mn-cs"/>
                        </a:rPr>
                        <a:t>Average</a:t>
                      </a:r>
                      <a:r>
                        <a:rPr lang="sl-SI" sz="1400" b="1" u="none" strike="noStrike" kern="1200" dirty="0">
                          <a:solidFill>
                            <a:schemeClr val="dk1"/>
                          </a:solidFill>
                          <a:effectLst/>
                          <a:latin typeface="+mn-lt"/>
                          <a:ea typeface="+mn-ea"/>
                          <a:cs typeface="+mn-cs"/>
                        </a:rPr>
                        <a:t> 3 leta</a:t>
                      </a:r>
                    </a:p>
                  </a:txBody>
                  <a:tcPr marL="7620" marR="7620" marT="7620" marB="0" anchor="b"/>
                </a:tc>
                <a:extLst>
                  <a:ext uri="{0D108BD9-81ED-4DB2-BD59-A6C34878D82A}">
                    <a16:rowId xmlns:a16="http://schemas.microsoft.com/office/drawing/2014/main" val="3299037442"/>
                  </a:ext>
                </a:extLst>
              </a:tr>
              <a:tr h="196385">
                <a:tc>
                  <a:txBody>
                    <a:bodyPr/>
                    <a:lstStyle/>
                    <a:p>
                      <a:pPr algn="l" fontAlgn="b"/>
                      <a:r>
                        <a:rPr lang="sl-SI" sz="1400" u="none" strike="noStrike" kern="1200" dirty="0">
                          <a:solidFill>
                            <a:schemeClr val="dk1"/>
                          </a:solidFill>
                          <a:effectLst/>
                          <a:latin typeface="+mn-lt"/>
                          <a:ea typeface="+mn-ea"/>
                          <a:cs typeface="+mn-cs"/>
                        </a:rPr>
                        <a:t>EEX</a:t>
                      </a:r>
                    </a:p>
                  </a:txBody>
                  <a:tcPr marL="7620" marR="7620" marT="7620" marB="0" anchor="b"/>
                </a:tc>
                <a:tc>
                  <a:txBody>
                    <a:bodyPr/>
                    <a:lstStyle/>
                    <a:p>
                      <a:pPr algn="r" fontAlgn="b"/>
                      <a:r>
                        <a:rPr lang="sl-SI" sz="1400" u="none" strike="noStrike" kern="1200" dirty="0">
                          <a:solidFill>
                            <a:schemeClr val="dk1"/>
                          </a:solidFill>
                          <a:effectLst/>
                          <a:latin typeface="+mn-lt"/>
                          <a:ea typeface="+mn-ea"/>
                          <a:cs typeface="+mn-cs"/>
                        </a:rPr>
                        <a:t>84,58</a:t>
                      </a:r>
                    </a:p>
                  </a:txBody>
                  <a:tcPr marL="7620" marR="7620" marT="7620" marB="0" anchor="b"/>
                </a:tc>
                <a:tc>
                  <a:txBody>
                    <a:bodyPr/>
                    <a:lstStyle/>
                    <a:p>
                      <a:pPr algn="r" fontAlgn="b"/>
                      <a:r>
                        <a:rPr lang="sl-SI" sz="1400" u="none" strike="noStrike" kern="1200">
                          <a:solidFill>
                            <a:schemeClr val="dk1"/>
                          </a:solidFill>
                          <a:effectLst/>
                          <a:latin typeface="+mn-lt"/>
                          <a:ea typeface="+mn-ea"/>
                          <a:cs typeface="+mn-cs"/>
                        </a:rPr>
                        <a:t>78,39</a:t>
                      </a:r>
                    </a:p>
                  </a:txBody>
                  <a:tcPr marL="7620" marR="7620" marT="7620" marB="0" anchor="b"/>
                </a:tc>
                <a:tc>
                  <a:txBody>
                    <a:bodyPr/>
                    <a:lstStyle/>
                    <a:p>
                      <a:pPr algn="r" fontAlgn="b"/>
                      <a:r>
                        <a:rPr lang="sl-SI" sz="1400" u="none" strike="noStrike" kern="1200">
                          <a:solidFill>
                            <a:schemeClr val="dk1"/>
                          </a:solidFill>
                          <a:effectLst/>
                          <a:latin typeface="+mn-lt"/>
                          <a:ea typeface="+mn-ea"/>
                          <a:cs typeface="+mn-cs"/>
                        </a:rPr>
                        <a:t>70,45</a:t>
                      </a:r>
                    </a:p>
                  </a:txBody>
                  <a:tcPr marL="7620" marR="7620" marT="7620" marB="0" anchor="b"/>
                </a:tc>
                <a:tc>
                  <a:txBody>
                    <a:bodyPr/>
                    <a:lstStyle/>
                    <a:p>
                      <a:pPr algn="l" fontAlgn="b"/>
                      <a:endParaRPr lang="sl-SI" sz="1400" u="none" strike="noStrike" kern="1200" dirty="0">
                        <a:solidFill>
                          <a:schemeClr val="dk1"/>
                        </a:solidFill>
                        <a:effectLst/>
                        <a:latin typeface="+mn-lt"/>
                        <a:ea typeface="+mn-ea"/>
                        <a:cs typeface="+mn-cs"/>
                      </a:endParaRPr>
                    </a:p>
                  </a:txBody>
                  <a:tcPr marL="7620" marR="7620" marT="7620" marB="0" anchor="b"/>
                </a:tc>
                <a:tc>
                  <a:txBody>
                    <a:bodyPr/>
                    <a:lstStyle/>
                    <a:p>
                      <a:pPr algn="r" fontAlgn="b"/>
                      <a:r>
                        <a:rPr lang="sl-SI" sz="1400" u="none" strike="noStrike" kern="1200" dirty="0">
                          <a:solidFill>
                            <a:schemeClr val="dk1"/>
                          </a:solidFill>
                          <a:effectLst/>
                          <a:latin typeface="+mn-lt"/>
                          <a:ea typeface="+mn-ea"/>
                          <a:cs typeface="+mn-cs"/>
                        </a:rPr>
                        <a:t>77,81</a:t>
                      </a:r>
                    </a:p>
                  </a:txBody>
                  <a:tcPr marL="7620" marR="7620" marT="7620" marB="0" anchor="b"/>
                </a:tc>
                <a:extLst>
                  <a:ext uri="{0D108BD9-81ED-4DB2-BD59-A6C34878D82A}">
                    <a16:rowId xmlns:a16="http://schemas.microsoft.com/office/drawing/2014/main" val="1505076139"/>
                  </a:ext>
                </a:extLst>
              </a:tr>
              <a:tr h="196385">
                <a:tc>
                  <a:txBody>
                    <a:bodyPr/>
                    <a:lstStyle/>
                    <a:p>
                      <a:pPr algn="l" fontAlgn="b"/>
                      <a:r>
                        <a:rPr lang="sl-SI" sz="1400" u="none" strike="noStrike" kern="1200" dirty="0">
                          <a:solidFill>
                            <a:schemeClr val="dk1"/>
                          </a:solidFill>
                          <a:effectLst/>
                          <a:latin typeface="+mn-lt"/>
                          <a:ea typeface="+mn-ea"/>
                          <a:cs typeface="+mn-cs"/>
                        </a:rPr>
                        <a:t>EXAA</a:t>
                      </a:r>
                    </a:p>
                  </a:txBody>
                  <a:tcPr marL="7620" marR="7620" marT="7620" marB="0" anchor="b"/>
                </a:tc>
                <a:tc>
                  <a:txBody>
                    <a:bodyPr/>
                    <a:lstStyle/>
                    <a:p>
                      <a:pPr algn="r" fontAlgn="b"/>
                      <a:r>
                        <a:rPr lang="sl-SI" sz="1400" u="none" strike="noStrike" kern="1200">
                          <a:solidFill>
                            <a:schemeClr val="dk1"/>
                          </a:solidFill>
                          <a:effectLst/>
                          <a:latin typeface="+mn-lt"/>
                          <a:ea typeface="+mn-ea"/>
                          <a:cs typeface="+mn-cs"/>
                        </a:rPr>
                        <a:t>90,55</a:t>
                      </a:r>
                    </a:p>
                  </a:txBody>
                  <a:tcPr marL="7620" marR="7620" marT="7620" marB="0" anchor="b"/>
                </a:tc>
                <a:tc>
                  <a:txBody>
                    <a:bodyPr/>
                    <a:lstStyle/>
                    <a:p>
                      <a:pPr algn="r" fontAlgn="b"/>
                      <a:r>
                        <a:rPr lang="sl-SI" sz="1400" u="none" strike="noStrike" kern="1200" dirty="0">
                          <a:solidFill>
                            <a:schemeClr val="dk1"/>
                          </a:solidFill>
                          <a:effectLst/>
                          <a:latin typeface="+mn-lt"/>
                          <a:ea typeface="+mn-ea"/>
                          <a:cs typeface="+mn-cs"/>
                        </a:rPr>
                        <a:t>83,49</a:t>
                      </a:r>
                    </a:p>
                  </a:txBody>
                  <a:tcPr marL="7620" marR="7620" marT="7620" marB="0" anchor="b"/>
                </a:tc>
                <a:tc>
                  <a:txBody>
                    <a:bodyPr/>
                    <a:lstStyle/>
                    <a:p>
                      <a:pPr algn="r" fontAlgn="b"/>
                      <a:r>
                        <a:rPr lang="sl-SI" sz="1400" u="none" strike="noStrike" kern="1200">
                          <a:solidFill>
                            <a:schemeClr val="dk1"/>
                          </a:solidFill>
                          <a:effectLst/>
                          <a:latin typeface="+mn-lt"/>
                          <a:ea typeface="+mn-ea"/>
                          <a:cs typeface="+mn-cs"/>
                        </a:rPr>
                        <a:t>75,45</a:t>
                      </a:r>
                    </a:p>
                  </a:txBody>
                  <a:tcPr marL="7620" marR="7620" marT="7620" marB="0" anchor="b"/>
                </a:tc>
                <a:tc>
                  <a:txBody>
                    <a:bodyPr/>
                    <a:lstStyle/>
                    <a:p>
                      <a:pPr algn="l" fontAlgn="b"/>
                      <a:endParaRPr lang="sl-SI" sz="1400" u="none" strike="noStrike" kern="1200">
                        <a:solidFill>
                          <a:schemeClr val="dk1"/>
                        </a:solidFill>
                        <a:effectLst/>
                        <a:latin typeface="+mn-lt"/>
                        <a:ea typeface="+mn-ea"/>
                        <a:cs typeface="+mn-cs"/>
                      </a:endParaRPr>
                    </a:p>
                  </a:txBody>
                  <a:tcPr marL="7620" marR="7620" marT="7620" marB="0" anchor="b"/>
                </a:tc>
                <a:tc>
                  <a:txBody>
                    <a:bodyPr/>
                    <a:lstStyle/>
                    <a:p>
                      <a:pPr algn="r" fontAlgn="b"/>
                      <a:r>
                        <a:rPr lang="sl-SI" sz="1400" u="none" strike="noStrike" kern="1200">
                          <a:solidFill>
                            <a:schemeClr val="dk1"/>
                          </a:solidFill>
                          <a:effectLst/>
                          <a:latin typeface="+mn-lt"/>
                          <a:ea typeface="+mn-ea"/>
                          <a:cs typeface="+mn-cs"/>
                        </a:rPr>
                        <a:t>83,16</a:t>
                      </a:r>
                    </a:p>
                  </a:txBody>
                  <a:tcPr marL="7620" marR="7620" marT="7620" marB="0" anchor="b"/>
                </a:tc>
                <a:extLst>
                  <a:ext uri="{0D108BD9-81ED-4DB2-BD59-A6C34878D82A}">
                    <a16:rowId xmlns:a16="http://schemas.microsoft.com/office/drawing/2014/main" val="725049699"/>
                  </a:ext>
                </a:extLst>
              </a:tr>
              <a:tr h="196385">
                <a:tc>
                  <a:txBody>
                    <a:bodyPr/>
                    <a:lstStyle/>
                    <a:p>
                      <a:pPr algn="l" fontAlgn="b"/>
                      <a:r>
                        <a:rPr lang="sl-SI" sz="1400" u="none" strike="noStrike" kern="1200">
                          <a:solidFill>
                            <a:schemeClr val="dk1"/>
                          </a:solidFill>
                          <a:effectLst/>
                          <a:latin typeface="+mn-lt"/>
                          <a:ea typeface="+mn-ea"/>
                          <a:cs typeface="+mn-cs"/>
                        </a:rPr>
                        <a:t>HUDEX</a:t>
                      </a:r>
                    </a:p>
                  </a:txBody>
                  <a:tcPr marL="7620" marR="7620" marT="7620" marB="0" anchor="b"/>
                </a:tc>
                <a:tc>
                  <a:txBody>
                    <a:bodyPr/>
                    <a:lstStyle/>
                    <a:p>
                      <a:pPr algn="r" fontAlgn="b"/>
                      <a:r>
                        <a:rPr lang="sl-SI" sz="1400" u="none" strike="noStrike" kern="1200">
                          <a:solidFill>
                            <a:schemeClr val="dk1"/>
                          </a:solidFill>
                          <a:effectLst/>
                          <a:latin typeface="+mn-lt"/>
                          <a:ea typeface="+mn-ea"/>
                          <a:cs typeface="+mn-cs"/>
                        </a:rPr>
                        <a:t>106,08</a:t>
                      </a:r>
                    </a:p>
                  </a:txBody>
                  <a:tcPr marL="7620" marR="7620" marT="7620" marB="0" anchor="b"/>
                </a:tc>
                <a:tc>
                  <a:txBody>
                    <a:bodyPr/>
                    <a:lstStyle/>
                    <a:p>
                      <a:pPr algn="r" fontAlgn="b"/>
                      <a:r>
                        <a:rPr lang="sl-SI" sz="1400" u="none" strike="noStrike" kern="1200">
                          <a:solidFill>
                            <a:schemeClr val="dk1"/>
                          </a:solidFill>
                          <a:effectLst/>
                          <a:latin typeface="+mn-lt"/>
                          <a:ea typeface="+mn-ea"/>
                          <a:cs typeface="+mn-cs"/>
                        </a:rPr>
                        <a:t>95,89</a:t>
                      </a:r>
                    </a:p>
                  </a:txBody>
                  <a:tcPr marL="7620" marR="7620" marT="7620" marB="0" anchor="b"/>
                </a:tc>
                <a:tc>
                  <a:txBody>
                    <a:bodyPr/>
                    <a:lstStyle/>
                    <a:p>
                      <a:pPr algn="r" fontAlgn="b"/>
                      <a:r>
                        <a:rPr lang="sl-SI" sz="1400" u="none" strike="noStrike" kern="1200">
                          <a:solidFill>
                            <a:schemeClr val="dk1"/>
                          </a:solidFill>
                          <a:effectLst/>
                          <a:latin typeface="+mn-lt"/>
                          <a:ea typeface="+mn-ea"/>
                          <a:cs typeface="+mn-cs"/>
                        </a:rPr>
                        <a:t>85,45</a:t>
                      </a:r>
                    </a:p>
                  </a:txBody>
                  <a:tcPr marL="7620" marR="7620" marT="7620" marB="0" anchor="b"/>
                </a:tc>
                <a:tc>
                  <a:txBody>
                    <a:bodyPr/>
                    <a:lstStyle/>
                    <a:p>
                      <a:pPr algn="l" fontAlgn="b"/>
                      <a:endParaRPr lang="sl-SI" sz="1400" u="none" strike="noStrike" kern="1200">
                        <a:solidFill>
                          <a:schemeClr val="dk1"/>
                        </a:solidFill>
                        <a:effectLst/>
                        <a:latin typeface="+mn-lt"/>
                        <a:ea typeface="+mn-ea"/>
                        <a:cs typeface="+mn-cs"/>
                      </a:endParaRPr>
                    </a:p>
                  </a:txBody>
                  <a:tcPr marL="7620" marR="7620" marT="7620" marB="0" anchor="b"/>
                </a:tc>
                <a:tc>
                  <a:txBody>
                    <a:bodyPr/>
                    <a:lstStyle/>
                    <a:p>
                      <a:pPr algn="r" fontAlgn="b"/>
                      <a:r>
                        <a:rPr lang="sl-SI" sz="1400" u="none" strike="noStrike" kern="1200">
                          <a:solidFill>
                            <a:schemeClr val="dk1"/>
                          </a:solidFill>
                          <a:effectLst/>
                          <a:latin typeface="+mn-lt"/>
                          <a:ea typeface="+mn-ea"/>
                          <a:cs typeface="+mn-cs"/>
                        </a:rPr>
                        <a:t>95,81</a:t>
                      </a:r>
                    </a:p>
                  </a:txBody>
                  <a:tcPr marL="7620" marR="7620" marT="7620" marB="0" anchor="b"/>
                </a:tc>
                <a:extLst>
                  <a:ext uri="{0D108BD9-81ED-4DB2-BD59-A6C34878D82A}">
                    <a16:rowId xmlns:a16="http://schemas.microsoft.com/office/drawing/2014/main" val="2462757133"/>
                  </a:ext>
                </a:extLst>
              </a:tr>
              <a:tr h="196385">
                <a:tc>
                  <a:txBody>
                    <a:bodyPr/>
                    <a:lstStyle/>
                    <a:p>
                      <a:pPr algn="l" fontAlgn="b"/>
                      <a:r>
                        <a:rPr lang="sl-SI" sz="1400" u="none" strike="noStrike" kern="1200" dirty="0">
                          <a:solidFill>
                            <a:schemeClr val="dk1"/>
                          </a:solidFill>
                          <a:effectLst/>
                          <a:latin typeface="+mn-lt"/>
                          <a:ea typeface="+mn-ea"/>
                          <a:cs typeface="+mn-cs"/>
                        </a:rPr>
                        <a:t> </a:t>
                      </a:r>
                    </a:p>
                  </a:txBody>
                  <a:tcPr marL="7620" marR="7620" marT="7620" marB="0" anchor="b"/>
                </a:tc>
                <a:tc>
                  <a:txBody>
                    <a:bodyPr/>
                    <a:lstStyle/>
                    <a:p>
                      <a:pPr algn="l" fontAlgn="b"/>
                      <a:r>
                        <a:rPr lang="sl-SI" sz="1400" u="none" strike="noStrike" kern="1200">
                          <a:solidFill>
                            <a:schemeClr val="dk1"/>
                          </a:solidFill>
                          <a:effectLst/>
                          <a:latin typeface="+mn-lt"/>
                          <a:ea typeface="+mn-ea"/>
                          <a:cs typeface="+mn-cs"/>
                        </a:rPr>
                        <a:t> </a:t>
                      </a:r>
                    </a:p>
                  </a:txBody>
                  <a:tcPr marL="7620" marR="7620" marT="7620" marB="0" anchor="b"/>
                </a:tc>
                <a:tc>
                  <a:txBody>
                    <a:bodyPr/>
                    <a:lstStyle/>
                    <a:p>
                      <a:pPr algn="l" fontAlgn="b"/>
                      <a:r>
                        <a:rPr lang="sl-SI" sz="1400" u="none" strike="noStrike" kern="1200">
                          <a:solidFill>
                            <a:schemeClr val="dk1"/>
                          </a:solidFill>
                          <a:effectLst/>
                          <a:latin typeface="+mn-lt"/>
                          <a:ea typeface="+mn-ea"/>
                          <a:cs typeface="+mn-cs"/>
                        </a:rPr>
                        <a:t> </a:t>
                      </a:r>
                    </a:p>
                  </a:txBody>
                  <a:tcPr marL="7620" marR="7620" marT="7620" marB="0" anchor="b"/>
                </a:tc>
                <a:tc>
                  <a:txBody>
                    <a:bodyPr/>
                    <a:lstStyle/>
                    <a:p>
                      <a:pPr algn="l" fontAlgn="b"/>
                      <a:r>
                        <a:rPr lang="sl-SI" sz="1400" u="none" strike="noStrike" kern="1200">
                          <a:solidFill>
                            <a:schemeClr val="dk1"/>
                          </a:solidFill>
                          <a:effectLst/>
                          <a:latin typeface="+mn-lt"/>
                          <a:ea typeface="+mn-ea"/>
                          <a:cs typeface="+mn-cs"/>
                        </a:rPr>
                        <a:t> </a:t>
                      </a:r>
                    </a:p>
                  </a:txBody>
                  <a:tcPr marL="7620" marR="7620" marT="7620" marB="0" anchor="b"/>
                </a:tc>
                <a:tc>
                  <a:txBody>
                    <a:bodyPr/>
                    <a:lstStyle/>
                    <a:p>
                      <a:pPr algn="l" fontAlgn="b"/>
                      <a:endParaRPr lang="sl-SI" sz="1400" u="none" strike="noStrike" kern="1200">
                        <a:solidFill>
                          <a:schemeClr val="dk1"/>
                        </a:solidFill>
                        <a:effectLst/>
                        <a:latin typeface="+mn-lt"/>
                        <a:ea typeface="+mn-ea"/>
                        <a:cs typeface="+mn-cs"/>
                      </a:endParaRPr>
                    </a:p>
                  </a:txBody>
                  <a:tcPr marL="7620" marR="7620" marT="7620" marB="0" anchor="b"/>
                </a:tc>
                <a:tc>
                  <a:txBody>
                    <a:bodyPr/>
                    <a:lstStyle/>
                    <a:p>
                      <a:pPr algn="l" fontAlgn="b"/>
                      <a:r>
                        <a:rPr lang="sl-SI" sz="1400" u="none" strike="noStrike" kern="1200">
                          <a:solidFill>
                            <a:schemeClr val="dk1"/>
                          </a:solidFill>
                          <a:effectLst/>
                          <a:latin typeface="+mn-lt"/>
                          <a:ea typeface="+mn-ea"/>
                          <a:cs typeface="+mn-cs"/>
                        </a:rPr>
                        <a:t> </a:t>
                      </a:r>
                    </a:p>
                  </a:txBody>
                  <a:tcPr marL="7620" marR="7620" marT="7620" marB="0" anchor="b"/>
                </a:tc>
                <a:extLst>
                  <a:ext uri="{0D108BD9-81ED-4DB2-BD59-A6C34878D82A}">
                    <a16:rowId xmlns:a16="http://schemas.microsoft.com/office/drawing/2014/main" val="708570981"/>
                  </a:ext>
                </a:extLst>
              </a:tr>
              <a:tr h="196385">
                <a:tc>
                  <a:txBody>
                    <a:bodyPr/>
                    <a:lstStyle/>
                    <a:p>
                      <a:pPr algn="l" fontAlgn="b"/>
                      <a:r>
                        <a:rPr lang="sl-SI" sz="1400" u="none" strike="noStrike" kern="1200" dirty="0" err="1">
                          <a:solidFill>
                            <a:schemeClr val="dk1"/>
                          </a:solidFill>
                          <a:effectLst/>
                          <a:latin typeface="+mn-lt"/>
                          <a:ea typeface="+mn-ea"/>
                          <a:cs typeface="+mn-cs"/>
                        </a:rPr>
                        <a:t>Spread</a:t>
                      </a:r>
                      <a:r>
                        <a:rPr lang="sl-SI" sz="1400" u="none" strike="noStrike" kern="1200" dirty="0">
                          <a:solidFill>
                            <a:schemeClr val="dk1"/>
                          </a:solidFill>
                          <a:effectLst/>
                          <a:latin typeface="+mn-lt"/>
                          <a:ea typeface="+mn-ea"/>
                          <a:cs typeface="+mn-cs"/>
                        </a:rPr>
                        <a:t> DE - AT</a:t>
                      </a:r>
                    </a:p>
                  </a:txBody>
                  <a:tcPr marL="7620" marR="7620" marT="7620" marB="0" anchor="b"/>
                </a:tc>
                <a:tc>
                  <a:txBody>
                    <a:bodyPr/>
                    <a:lstStyle/>
                    <a:p>
                      <a:pPr algn="r" fontAlgn="b"/>
                      <a:r>
                        <a:rPr lang="sl-SI" sz="1400" u="none" strike="noStrike" kern="1200">
                          <a:solidFill>
                            <a:schemeClr val="dk1"/>
                          </a:solidFill>
                          <a:effectLst/>
                          <a:latin typeface="+mn-lt"/>
                          <a:ea typeface="+mn-ea"/>
                          <a:cs typeface="+mn-cs"/>
                        </a:rPr>
                        <a:t>5,97</a:t>
                      </a:r>
                    </a:p>
                  </a:txBody>
                  <a:tcPr marL="7620" marR="7620" marT="7620" marB="0" anchor="b"/>
                </a:tc>
                <a:tc>
                  <a:txBody>
                    <a:bodyPr/>
                    <a:lstStyle/>
                    <a:p>
                      <a:pPr algn="r" fontAlgn="b"/>
                      <a:r>
                        <a:rPr lang="sl-SI" sz="1400" u="none" strike="noStrike" kern="1200">
                          <a:solidFill>
                            <a:schemeClr val="dk1"/>
                          </a:solidFill>
                          <a:effectLst/>
                          <a:latin typeface="+mn-lt"/>
                          <a:ea typeface="+mn-ea"/>
                          <a:cs typeface="+mn-cs"/>
                        </a:rPr>
                        <a:t>5,10</a:t>
                      </a:r>
                    </a:p>
                  </a:txBody>
                  <a:tcPr marL="7620" marR="7620" marT="7620" marB="0" anchor="b"/>
                </a:tc>
                <a:tc>
                  <a:txBody>
                    <a:bodyPr/>
                    <a:lstStyle/>
                    <a:p>
                      <a:pPr algn="r" fontAlgn="b"/>
                      <a:r>
                        <a:rPr lang="sl-SI" sz="1400" u="none" strike="noStrike" kern="1200">
                          <a:solidFill>
                            <a:schemeClr val="dk1"/>
                          </a:solidFill>
                          <a:effectLst/>
                          <a:latin typeface="+mn-lt"/>
                          <a:ea typeface="+mn-ea"/>
                          <a:cs typeface="+mn-cs"/>
                        </a:rPr>
                        <a:t>5,00</a:t>
                      </a:r>
                    </a:p>
                  </a:txBody>
                  <a:tcPr marL="7620" marR="7620" marT="7620" marB="0" anchor="b"/>
                </a:tc>
                <a:tc>
                  <a:txBody>
                    <a:bodyPr/>
                    <a:lstStyle/>
                    <a:p>
                      <a:pPr algn="l" fontAlgn="b"/>
                      <a:endParaRPr lang="sl-SI" sz="1400" u="none" strike="noStrike" kern="1200" dirty="0">
                        <a:solidFill>
                          <a:schemeClr val="dk1"/>
                        </a:solidFill>
                        <a:effectLst/>
                        <a:latin typeface="+mn-lt"/>
                        <a:ea typeface="+mn-ea"/>
                        <a:cs typeface="+mn-cs"/>
                      </a:endParaRPr>
                    </a:p>
                  </a:txBody>
                  <a:tcPr marL="7620" marR="7620" marT="7620" marB="0" anchor="b"/>
                </a:tc>
                <a:tc>
                  <a:txBody>
                    <a:bodyPr/>
                    <a:lstStyle/>
                    <a:p>
                      <a:pPr algn="r" fontAlgn="b"/>
                      <a:r>
                        <a:rPr lang="sl-SI" sz="1400" u="none" strike="noStrike" kern="1200" dirty="0">
                          <a:solidFill>
                            <a:schemeClr val="dk1"/>
                          </a:solidFill>
                          <a:effectLst/>
                          <a:latin typeface="+mn-lt"/>
                          <a:ea typeface="+mn-ea"/>
                          <a:cs typeface="+mn-cs"/>
                        </a:rPr>
                        <a:t>5,36</a:t>
                      </a:r>
                    </a:p>
                  </a:txBody>
                  <a:tcPr marL="7620" marR="7620" marT="7620" marB="0" anchor="b"/>
                </a:tc>
                <a:extLst>
                  <a:ext uri="{0D108BD9-81ED-4DB2-BD59-A6C34878D82A}">
                    <a16:rowId xmlns:a16="http://schemas.microsoft.com/office/drawing/2014/main" val="1499864574"/>
                  </a:ext>
                </a:extLst>
              </a:tr>
              <a:tr h="196385">
                <a:tc>
                  <a:txBody>
                    <a:bodyPr/>
                    <a:lstStyle/>
                    <a:p>
                      <a:pPr algn="l" fontAlgn="b"/>
                      <a:r>
                        <a:rPr lang="sl-SI" sz="1400" u="none" strike="noStrike" kern="1200" dirty="0" err="1">
                          <a:solidFill>
                            <a:schemeClr val="dk1"/>
                          </a:solidFill>
                          <a:effectLst/>
                          <a:latin typeface="+mn-lt"/>
                          <a:ea typeface="+mn-ea"/>
                          <a:cs typeface="+mn-cs"/>
                        </a:rPr>
                        <a:t>Spread</a:t>
                      </a:r>
                      <a:r>
                        <a:rPr lang="sl-SI" sz="1400" u="none" strike="noStrike" kern="1200" dirty="0">
                          <a:solidFill>
                            <a:schemeClr val="dk1"/>
                          </a:solidFill>
                          <a:effectLst/>
                          <a:latin typeface="+mn-lt"/>
                          <a:ea typeface="+mn-ea"/>
                          <a:cs typeface="+mn-cs"/>
                        </a:rPr>
                        <a:t> AT - HU</a:t>
                      </a:r>
                    </a:p>
                  </a:txBody>
                  <a:tcPr marL="7620" marR="7620" marT="7620" marB="0" anchor="b"/>
                </a:tc>
                <a:tc>
                  <a:txBody>
                    <a:bodyPr/>
                    <a:lstStyle/>
                    <a:p>
                      <a:pPr algn="r" fontAlgn="b"/>
                      <a:r>
                        <a:rPr lang="sl-SI" sz="1400" u="none" strike="noStrike" kern="1200">
                          <a:solidFill>
                            <a:schemeClr val="dk1"/>
                          </a:solidFill>
                          <a:effectLst/>
                          <a:latin typeface="+mn-lt"/>
                          <a:ea typeface="+mn-ea"/>
                          <a:cs typeface="+mn-cs"/>
                        </a:rPr>
                        <a:t>15,53</a:t>
                      </a:r>
                    </a:p>
                  </a:txBody>
                  <a:tcPr marL="7620" marR="7620" marT="7620" marB="0" anchor="b"/>
                </a:tc>
                <a:tc>
                  <a:txBody>
                    <a:bodyPr/>
                    <a:lstStyle/>
                    <a:p>
                      <a:pPr algn="r" fontAlgn="b"/>
                      <a:r>
                        <a:rPr lang="sl-SI" sz="1400" u="none" strike="noStrike" kern="1200">
                          <a:solidFill>
                            <a:schemeClr val="dk1"/>
                          </a:solidFill>
                          <a:effectLst/>
                          <a:latin typeface="+mn-lt"/>
                          <a:ea typeface="+mn-ea"/>
                          <a:cs typeface="+mn-cs"/>
                        </a:rPr>
                        <a:t>12,40</a:t>
                      </a:r>
                    </a:p>
                  </a:txBody>
                  <a:tcPr marL="7620" marR="7620" marT="7620" marB="0" anchor="b"/>
                </a:tc>
                <a:tc>
                  <a:txBody>
                    <a:bodyPr/>
                    <a:lstStyle/>
                    <a:p>
                      <a:pPr algn="r" fontAlgn="b"/>
                      <a:r>
                        <a:rPr lang="sl-SI" sz="1400" u="none" strike="noStrike" kern="1200">
                          <a:solidFill>
                            <a:schemeClr val="dk1"/>
                          </a:solidFill>
                          <a:effectLst/>
                          <a:latin typeface="+mn-lt"/>
                          <a:ea typeface="+mn-ea"/>
                          <a:cs typeface="+mn-cs"/>
                        </a:rPr>
                        <a:t>10,00</a:t>
                      </a:r>
                    </a:p>
                  </a:txBody>
                  <a:tcPr marL="7620" marR="7620" marT="7620" marB="0" anchor="b"/>
                </a:tc>
                <a:tc>
                  <a:txBody>
                    <a:bodyPr/>
                    <a:lstStyle/>
                    <a:p>
                      <a:pPr algn="l" fontAlgn="b"/>
                      <a:endParaRPr lang="sl-SI" sz="1400" u="none" strike="noStrike" kern="1200">
                        <a:solidFill>
                          <a:schemeClr val="dk1"/>
                        </a:solidFill>
                        <a:effectLst/>
                        <a:latin typeface="+mn-lt"/>
                        <a:ea typeface="+mn-ea"/>
                        <a:cs typeface="+mn-cs"/>
                      </a:endParaRPr>
                    </a:p>
                  </a:txBody>
                  <a:tcPr marL="7620" marR="7620" marT="7620" marB="0" anchor="b"/>
                </a:tc>
                <a:tc>
                  <a:txBody>
                    <a:bodyPr/>
                    <a:lstStyle/>
                    <a:p>
                      <a:pPr algn="r" fontAlgn="b"/>
                      <a:r>
                        <a:rPr lang="sl-SI" sz="1400" u="none" strike="noStrike" kern="1200" dirty="0">
                          <a:solidFill>
                            <a:schemeClr val="dk1"/>
                          </a:solidFill>
                          <a:effectLst/>
                          <a:latin typeface="+mn-lt"/>
                          <a:ea typeface="+mn-ea"/>
                          <a:cs typeface="+mn-cs"/>
                        </a:rPr>
                        <a:t>12,64</a:t>
                      </a:r>
                    </a:p>
                  </a:txBody>
                  <a:tcPr marL="7620" marR="7620" marT="7620" marB="0" anchor="b"/>
                </a:tc>
                <a:extLst>
                  <a:ext uri="{0D108BD9-81ED-4DB2-BD59-A6C34878D82A}">
                    <a16:rowId xmlns:a16="http://schemas.microsoft.com/office/drawing/2014/main" val="2025481419"/>
                  </a:ext>
                </a:extLst>
              </a:tr>
              <a:tr h="196385">
                <a:tc>
                  <a:txBody>
                    <a:bodyPr/>
                    <a:lstStyle/>
                    <a:p>
                      <a:pPr algn="l" fontAlgn="b"/>
                      <a:r>
                        <a:rPr lang="sl-SI" sz="1400" u="none" strike="noStrike" kern="1200" dirty="0" err="1">
                          <a:solidFill>
                            <a:schemeClr val="dk1"/>
                          </a:solidFill>
                          <a:effectLst/>
                          <a:latin typeface="+mn-lt"/>
                          <a:ea typeface="+mn-ea"/>
                          <a:cs typeface="+mn-cs"/>
                        </a:rPr>
                        <a:t>Spread</a:t>
                      </a:r>
                      <a:r>
                        <a:rPr lang="sl-SI" sz="1400" u="none" strike="noStrike" kern="1200" dirty="0">
                          <a:solidFill>
                            <a:schemeClr val="dk1"/>
                          </a:solidFill>
                          <a:effectLst/>
                          <a:latin typeface="+mn-lt"/>
                          <a:ea typeface="+mn-ea"/>
                          <a:cs typeface="+mn-cs"/>
                        </a:rPr>
                        <a:t> DE - HU</a:t>
                      </a:r>
                    </a:p>
                  </a:txBody>
                  <a:tcPr marL="7620" marR="7620" marT="7620" marB="0" anchor="b"/>
                </a:tc>
                <a:tc>
                  <a:txBody>
                    <a:bodyPr/>
                    <a:lstStyle/>
                    <a:p>
                      <a:pPr algn="r" fontAlgn="b"/>
                      <a:r>
                        <a:rPr lang="sl-SI" sz="1400" u="none" strike="noStrike" kern="1200">
                          <a:solidFill>
                            <a:schemeClr val="dk1"/>
                          </a:solidFill>
                          <a:effectLst/>
                          <a:latin typeface="+mn-lt"/>
                          <a:ea typeface="+mn-ea"/>
                          <a:cs typeface="+mn-cs"/>
                        </a:rPr>
                        <a:t>21,50</a:t>
                      </a:r>
                    </a:p>
                  </a:txBody>
                  <a:tcPr marL="7620" marR="7620" marT="7620" marB="0" anchor="b"/>
                </a:tc>
                <a:tc>
                  <a:txBody>
                    <a:bodyPr/>
                    <a:lstStyle/>
                    <a:p>
                      <a:pPr algn="r" fontAlgn="b"/>
                      <a:r>
                        <a:rPr lang="sl-SI" sz="1400" u="none" strike="noStrike" kern="1200">
                          <a:solidFill>
                            <a:schemeClr val="dk1"/>
                          </a:solidFill>
                          <a:effectLst/>
                          <a:latin typeface="+mn-lt"/>
                          <a:ea typeface="+mn-ea"/>
                          <a:cs typeface="+mn-cs"/>
                        </a:rPr>
                        <a:t>17,50</a:t>
                      </a:r>
                    </a:p>
                  </a:txBody>
                  <a:tcPr marL="7620" marR="7620" marT="7620" marB="0" anchor="b"/>
                </a:tc>
                <a:tc>
                  <a:txBody>
                    <a:bodyPr/>
                    <a:lstStyle/>
                    <a:p>
                      <a:pPr algn="r" fontAlgn="b"/>
                      <a:r>
                        <a:rPr lang="sl-SI" sz="1400" u="none" strike="noStrike" kern="1200">
                          <a:solidFill>
                            <a:schemeClr val="dk1"/>
                          </a:solidFill>
                          <a:effectLst/>
                          <a:latin typeface="+mn-lt"/>
                          <a:ea typeface="+mn-ea"/>
                          <a:cs typeface="+mn-cs"/>
                        </a:rPr>
                        <a:t>15,00</a:t>
                      </a:r>
                    </a:p>
                  </a:txBody>
                  <a:tcPr marL="7620" marR="7620" marT="7620" marB="0" anchor="b"/>
                </a:tc>
                <a:tc>
                  <a:txBody>
                    <a:bodyPr/>
                    <a:lstStyle/>
                    <a:p>
                      <a:pPr algn="l" fontAlgn="b"/>
                      <a:endParaRPr lang="sl-SI" sz="1400" u="none" strike="noStrike" kern="1200">
                        <a:solidFill>
                          <a:schemeClr val="dk1"/>
                        </a:solidFill>
                        <a:effectLst/>
                        <a:latin typeface="+mn-lt"/>
                        <a:ea typeface="+mn-ea"/>
                        <a:cs typeface="+mn-cs"/>
                      </a:endParaRPr>
                    </a:p>
                  </a:txBody>
                  <a:tcPr marL="7620" marR="7620" marT="7620" marB="0" anchor="b"/>
                </a:tc>
                <a:tc>
                  <a:txBody>
                    <a:bodyPr/>
                    <a:lstStyle/>
                    <a:p>
                      <a:pPr algn="r" fontAlgn="b"/>
                      <a:r>
                        <a:rPr lang="sl-SI" sz="1400" u="none" strike="noStrike" kern="1200" dirty="0">
                          <a:solidFill>
                            <a:schemeClr val="dk1"/>
                          </a:solidFill>
                          <a:effectLst/>
                          <a:latin typeface="+mn-lt"/>
                          <a:ea typeface="+mn-ea"/>
                          <a:cs typeface="+mn-cs"/>
                        </a:rPr>
                        <a:t>18,00</a:t>
                      </a:r>
                    </a:p>
                  </a:txBody>
                  <a:tcPr marL="7620" marR="7620" marT="7620" marB="0" anchor="b"/>
                </a:tc>
                <a:extLst>
                  <a:ext uri="{0D108BD9-81ED-4DB2-BD59-A6C34878D82A}">
                    <a16:rowId xmlns:a16="http://schemas.microsoft.com/office/drawing/2014/main" val="509516254"/>
                  </a:ext>
                </a:extLst>
              </a:tr>
              <a:tr h="196385">
                <a:tc>
                  <a:txBody>
                    <a:bodyPr/>
                    <a:lstStyle/>
                    <a:p>
                      <a:pPr algn="l" fontAlgn="b"/>
                      <a:r>
                        <a:rPr lang="sl-SI" sz="1400" u="none" strike="noStrike" kern="1200" dirty="0">
                          <a:solidFill>
                            <a:schemeClr val="dk1"/>
                          </a:solidFill>
                          <a:effectLst/>
                          <a:latin typeface="+mn-lt"/>
                          <a:ea typeface="+mn-ea"/>
                          <a:cs typeface="+mn-cs"/>
                        </a:rPr>
                        <a:t> </a:t>
                      </a:r>
                    </a:p>
                  </a:txBody>
                  <a:tcPr marL="7620" marR="7620" marT="7620" marB="0" anchor="b"/>
                </a:tc>
                <a:tc>
                  <a:txBody>
                    <a:bodyPr/>
                    <a:lstStyle/>
                    <a:p>
                      <a:pPr algn="l" fontAlgn="b"/>
                      <a:r>
                        <a:rPr lang="sl-SI" sz="1400" u="none" strike="noStrike" kern="1200">
                          <a:solidFill>
                            <a:schemeClr val="dk1"/>
                          </a:solidFill>
                          <a:effectLst/>
                          <a:latin typeface="+mn-lt"/>
                          <a:ea typeface="+mn-ea"/>
                          <a:cs typeface="+mn-cs"/>
                        </a:rPr>
                        <a:t> </a:t>
                      </a:r>
                    </a:p>
                  </a:txBody>
                  <a:tcPr marL="7620" marR="7620" marT="7620" marB="0" anchor="b"/>
                </a:tc>
                <a:tc>
                  <a:txBody>
                    <a:bodyPr/>
                    <a:lstStyle/>
                    <a:p>
                      <a:pPr algn="l" fontAlgn="b"/>
                      <a:r>
                        <a:rPr lang="sl-SI" sz="1400" u="none" strike="noStrike" kern="1200">
                          <a:solidFill>
                            <a:schemeClr val="dk1"/>
                          </a:solidFill>
                          <a:effectLst/>
                          <a:latin typeface="+mn-lt"/>
                          <a:ea typeface="+mn-ea"/>
                          <a:cs typeface="+mn-cs"/>
                        </a:rPr>
                        <a:t> </a:t>
                      </a:r>
                    </a:p>
                  </a:txBody>
                  <a:tcPr marL="7620" marR="7620" marT="7620" marB="0" anchor="b"/>
                </a:tc>
                <a:tc>
                  <a:txBody>
                    <a:bodyPr/>
                    <a:lstStyle/>
                    <a:p>
                      <a:pPr algn="l" fontAlgn="b"/>
                      <a:r>
                        <a:rPr lang="sl-SI" sz="1400" u="none" strike="noStrike" kern="1200">
                          <a:solidFill>
                            <a:schemeClr val="dk1"/>
                          </a:solidFill>
                          <a:effectLst/>
                          <a:latin typeface="+mn-lt"/>
                          <a:ea typeface="+mn-ea"/>
                          <a:cs typeface="+mn-cs"/>
                        </a:rPr>
                        <a:t> </a:t>
                      </a:r>
                    </a:p>
                  </a:txBody>
                  <a:tcPr marL="7620" marR="7620" marT="7620" marB="0" anchor="b"/>
                </a:tc>
                <a:tc>
                  <a:txBody>
                    <a:bodyPr/>
                    <a:lstStyle/>
                    <a:p>
                      <a:pPr algn="l" fontAlgn="b"/>
                      <a:endParaRPr lang="sl-SI" sz="1400" u="none" strike="noStrike" kern="1200">
                        <a:solidFill>
                          <a:schemeClr val="dk1"/>
                        </a:solidFill>
                        <a:effectLst/>
                        <a:latin typeface="+mn-lt"/>
                        <a:ea typeface="+mn-ea"/>
                        <a:cs typeface="+mn-cs"/>
                      </a:endParaRPr>
                    </a:p>
                  </a:txBody>
                  <a:tcPr marL="7620" marR="7620" marT="7620" marB="0" anchor="b"/>
                </a:tc>
                <a:tc>
                  <a:txBody>
                    <a:bodyPr/>
                    <a:lstStyle/>
                    <a:p>
                      <a:pPr algn="l" fontAlgn="b"/>
                      <a:r>
                        <a:rPr lang="sl-SI" sz="1400" u="none" strike="noStrike" kern="1200" dirty="0">
                          <a:solidFill>
                            <a:schemeClr val="dk1"/>
                          </a:solidFill>
                          <a:effectLst/>
                          <a:latin typeface="+mn-lt"/>
                          <a:ea typeface="+mn-ea"/>
                          <a:cs typeface="+mn-cs"/>
                        </a:rPr>
                        <a:t> </a:t>
                      </a:r>
                    </a:p>
                  </a:txBody>
                  <a:tcPr marL="7620" marR="7620" marT="7620" marB="0" anchor="b"/>
                </a:tc>
                <a:extLst>
                  <a:ext uri="{0D108BD9-81ED-4DB2-BD59-A6C34878D82A}">
                    <a16:rowId xmlns:a16="http://schemas.microsoft.com/office/drawing/2014/main" val="163870478"/>
                  </a:ext>
                </a:extLst>
              </a:tr>
              <a:tr h="196385">
                <a:tc>
                  <a:txBody>
                    <a:bodyPr/>
                    <a:lstStyle/>
                    <a:p>
                      <a:pPr algn="l" fontAlgn="b"/>
                      <a:r>
                        <a:rPr lang="sl-SI" sz="1400" u="none" strike="noStrike" kern="1200" dirty="0">
                          <a:solidFill>
                            <a:schemeClr val="dk1"/>
                          </a:solidFill>
                          <a:effectLst/>
                          <a:latin typeface="+mn-lt"/>
                          <a:ea typeface="+mn-ea"/>
                          <a:cs typeface="+mn-cs"/>
                        </a:rPr>
                        <a:t>SLO - HU</a:t>
                      </a:r>
                    </a:p>
                  </a:txBody>
                  <a:tcPr marL="7620" marR="7620" marT="7620" marB="0" anchor="b"/>
                </a:tc>
                <a:tc>
                  <a:txBody>
                    <a:bodyPr/>
                    <a:lstStyle/>
                    <a:p>
                      <a:pPr algn="r" fontAlgn="b"/>
                      <a:r>
                        <a:rPr lang="sl-SI" sz="1400" u="none" strike="noStrike" kern="1200">
                          <a:solidFill>
                            <a:schemeClr val="dk1"/>
                          </a:solidFill>
                          <a:effectLst/>
                          <a:latin typeface="+mn-lt"/>
                          <a:ea typeface="+mn-ea"/>
                          <a:cs typeface="+mn-cs"/>
                        </a:rPr>
                        <a:t>-3,00</a:t>
                      </a:r>
                    </a:p>
                  </a:txBody>
                  <a:tcPr marL="7620" marR="7620" marT="7620" marB="0" anchor="b"/>
                </a:tc>
                <a:tc>
                  <a:txBody>
                    <a:bodyPr/>
                    <a:lstStyle/>
                    <a:p>
                      <a:pPr algn="r" fontAlgn="b"/>
                      <a:r>
                        <a:rPr lang="sl-SI" sz="1400" u="none" strike="noStrike" kern="1200">
                          <a:solidFill>
                            <a:schemeClr val="dk1"/>
                          </a:solidFill>
                          <a:effectLst/>
                          <a:latin typeface="+mn-lt"/>
                          <a:ea typeface="+mn-ea"/>
                          <a:cs typeface="+mn-cs"/>
                        </a:rPr>
                        <a:t>-2,00</a:t>
                      </a:r>
                    </a:p>
                  </a:txBody>
                  <a:tcPr marL="7620" marR="7620" marT="7620" marB="0" anchor="b"/>
                </a:tc>
                <a:tc>
                  <a:txBody>
                    <a:bodyPr/>
                    <a:lstStyle/>
                    <a:p>
                      <a:pPr algn="r" fontAlgn="b"/>
                      <a:r>
                        <a:rPr lang="sl-SI" sz="1400" u="none" strike="noStrike" kern="1200">
                          <a:solidFill>
                            <a:schemeClr val="dk1"/>
                          </a:solidFill>
                          <a:effectLst/>
                          <a:latin typeface="+mn-lt"/>
                          <a:ea typeface="+mn-ea"/>
                          <a:cs typeface="+mn-cs"/>
                        </a:rPr>
                        <a:t>-1,50</a:t>
                      </a:r>
                    </a:p>
                  </a:txBody>
                  <a:tcPr marL="7620" marR="7620" marT="7620" marB="0" anchor="b"/>
                </a:tc>
                <a:tc>
                  <a:txBody>
                    <a:bodyPr/>
                    <a:lstStyle/>
                    <a:p>
                      <a:pPr algn="l" fontAlgn="b"/>
                      <a:endParaRPr lang="sl-SI" sz="1400" u="none" strike="noStrike" kern="1200">
                        <a:solidFill>
                          <a:schemeClr val="dk1"/>
                        </a:solidFill>
                        <a:effectLst/>
                        <a:latin typeface="+mn-lt"/>
                        <a:ea typeface="+mn-ea"/>
                        <a:cs typeface="+mn-cs"/>
                      </a:endParaRPr>
                    </a:p>
                  </a:txBody>
                  <a:tcPr marL="7620" marR="7620" marT="7620" marB="0" anchor="b"/>
                </a:tc>
                <a:tc>
                  <a:txBody>
                    <a:bodyPr/>
                    <a:lstStyle/>
                    <a:p>
                      <a:pPr algn="r" fontAlgn="b"/>
                      <a:r>
                        <a:rPr lang="sl-SI" sz="1400" u="none" strike="noStrike" kern="1200">
                          <a:solidFill>
                            <a:schemeClr val="dk1"/>
                          </a:solidFill>
                          <a:effectLst/>
                          <a:latin typeface="+mn-lt"/>
                          <a:ea typeface="+mn-ea"/>
                          <a:cs typeface="+mn-cs"/>
                        </a:rPr>
                        <a:t>-2,17</a:t>
                      </a:r>
                    </a:p>
                  </a:txBody>
                  <a:tcPr marL="7620" marR="7620" marT="7620" marB="0" anchor="b"/>
                </a:tc>
                <a:extLst>
                  <a:ext uri="{0D108BD9-81ED-4DB2-BD59-A6C34878D82A}">
                    <a16:rowId xmlns:a16="http://schemas.microsoft.com/office/drawing/2014/main" val="1308757105"/>
                  </a:ext>
                </a:extLst>
              </a:tr>
              <a:tr h="196385">
                <a:tc>
                  <a:txBody>
                    <a:bodyPr/>
                    <a:lstStyle/>
                    <a:p>
                      <a:pPr algn="l" fontAlgn="b"/>
                      <a:r>
                        <a:rPr lang="sl-SI" sz="1400" u="none" strike="noStrike" kern="1200" dirty="0">
                          <a:solidFill>
                            <a:schemeClr val="dk1"/>
                          </a:solidFill>
                          <a:effectLst/>
                          <a:latin typeface="+mn-lt"/>
                          <a:ea typeface="+mn-ea"/>
                          <a:cs typeface="+mn-cs"/>
                        </a:rPr>
                        <a:t>Pas SLO</a:t>
                      </a:r>
                    </a:p>
                  </a:txBody>
                  <a:tcPr marL="7620" marR="7620" marT="7620" marB="0" anchor="b"/>
                </a:tc>
                <a:tc>
                  <a:txBody>
                    <a:bodyPr/>
                    <a:lstStyle/>
                    <a:p>
                      <a:pPr algn="r" fontAlgn="b"/>
                      <a:r>
                        <a:rPr lang="sl-SI" sz="1400" u="none" strike="noStrike" kern="1200">
                          <a:solidFill>
                            <a:schemeClr val="dk1"/>
                          </a:solidFill>
                          <a:effectLst/>
                          <a:latin typeface="+mn-lt"/>
                          <a:ea typeface="+mn-ea"/>
                          <a:cs typeface="+mn-cs"/>
                        </a:rPr>
                        <a:t>103,08</a:t>
                      </a:r>
                    </a:p>
                  </a:txBody>
                  <a:tcPr marL="7620" marR="7620" marT="7620" marB="0" anchor="b"/>
                </a:tc>
                <a:tc>
                  <a:txBody>
                    <a:bodyPr/>
                    <a:lstStyle/>
                    <a:p>
                      <a:pPr algn="r" fontAlgn="b"/>
                      <a:r>
                        <a:rPr lang="sl-SI" sz="1400" u="none" strike="noStrike" kern="1200">
                          <a:solidFill>
                            <a:schemeClr val="dk1"/>
                          </a:solidFill>
                          <a:effectLst/>
                          <a:latin typeface="+mn-lt"/>
                          <a:ea typeface="+mn-ea"/>
                          <a:cs typeface="+mn-cs"/>
                        </a:rPr>
                        <a:t>93,89</a:t>
                      </a:r>
                    </a:p>
                  </a:txBody>
                  <a:tcPr marL="7620" marR="7620" marT="7620" marB="0" anchor="b"/>
                </a:tc>
                <a:tc>
                  <a:txBody>
                    <a:bodyPr/>
                    <a:lstStyle/>
                    <a:p>
                      <a:pPr algn="r" fontAlgn="b"/>
                      <a:r>
                        <a:rPr lang="sl-SI" sz="1400" u="none" strike="noStrike" kern="1200">
                          <a:solidFill>
                            <a:schemeClr val="dk1"/>
                          </a:solidFill>
                          <a:effectLst/>
                          <a:latin typeface="+mn-lt"/>
                          <a:ea typeface="+mn-ea"/>
                          <a:cs typeface="+mn-cs"/>
                        </a:rPr>
                        <a:t>83,95</a:t>
                      </a:r>
                    </a:p>
                  </a:txBody>
                  <a:tcPr marL="7620" marR="7620" marT="7620" marB="0" anchor="b"/>
                </a:tc>
                <a:tc>
                  <a:txBody>
                    <a:bodyPr/>
                    <a:lstStyle/>
                    <a:p>
                      <a:pPr algn="l" fontAlgn="b"/>
                      <a:endParaRPr lang="sl-SI" sz="1400" u="none" strike="noStrike" kern="1200" dirty="0">
                        <a:solidFill>
                          <a:schemeClr val="dk1"/>
                        </a:solidFill>
                        <a:effectLst/>
                        <a:latin typeface="+mn-lt"/>
                        <a:ea typeface="+mn-ea"/>
                        <a:cs typeface="+mn-cs"/>
                      </a:endParaRPr>
                    </a:p>
                  </a:txBody>
                  <a:tcPr marL="7620" marR="7620" marT="7620" marB="0" anchor="b"/>
                </a:tc>
                <a:tc>
                  <a:txBody>
                    <a:bodyPr/>
                    <a:lstStyle/>
                    <a:p>
                      <a:pPr algn="r" fontAlgn="b"/>
                      <a:r>
                        <a:rPr lang="sl-SI" sz="1400" u="none" strike="noStrike" kern="1200" dirty="0">
                          <a:solidFill>
                            <a:schemeClr val="dk1"/>
                          </a:solidFill>
                          <a:effectLst/>
                          <a:latin typeface="+mn-lt"/>
                          <a:ea typeface="+mn-ea"/>
                          <a:cs typeface="+mn-cs"/>
                        </a:rPr>
                        <a:t>93,64</a:t>
                      </a:r>
                    </a:p>
                  </a:txBody>
                  <a:tcPr marL="7620" marR="7620" marT="7620" marB="0" anchor="b"/>
                </a:tc>
                <a:extLst>
                  <a:ext uri="{0D108BD9-81ED-4DB2-BD59-A6C34878D82A}">
                    <a16:rowId xmlns:a16="http://schemas.microsoft.com/office/drawing/2014/main" val="423685888"/>
                  </a:ext>
                </a:extLst>
              </a:tr>
            </a:tbl>
          </a:graphicData>
        </a:graphic>
      </p:graphicFrame>
    </p:spTree>
    <p:extLst>
      <p:ext uri="{BB962C8B-B14F-4D97-AF65-F5344CB8AC3E}">
        <p14:creationId xmlns:p14="http://schemas.microsoft.com/office/powerpoint/2010/main" val="1979811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AD5F8-CCB6-7C9D-8DE4-ADFCD2015479}"/>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FE2E03CE-4B88-F222-D1F3-F88DE06C4DD5}"/>
              </a:ext>
            </a:extLst>
          </p:cNvPr>
          <p:cNvSpPr>
            <a:spLocks noGrp="1"/>
          </p:cNvSpPr>
          <p:nvPr>
            <p:ph type="title"/>
          </p:nvPr>
        </p:nvSpPr>
        <p:spPr/>
        <p:txBody>
          <a:bodyPr>
            <a:normAutofit/>
          </a:bodyPr>
          <a:lstStyle/>
          <a:p>
            <a:r>
              <a:rPr lang="sl-SI" sz="2000" dirty="0"/>
              <a:t>Ukrepi dobaviteljev za velike poslovne odjemalce – PRIKAZ UČINKOV 2</a:t>
            </a:r>
          </a:p>
        </p:txBody>
      </p:sp>
      <p:sp>
        <p:nvSpPr>
          <p:cNvPr id="3" name="Označba mesta vsebine 2">
            <a:extLst>
              <a:ext uri="{FF2B5EF4-FFF2-40B4-BE49-F238E27FC236}">
                <a16:creationId xmlns:a16="http://schemas.microsoft.com/office/drawing/2014/main" id="{6E6E8256-4210-AA85-8E56-EB78AAF3942E}"/>
              </a:ext>
            </a:extLst>
          </p:cNvPr>
          <p:cNvSpPr>
            <a:spLocks noGrp="1"/>
          </p:cNvSpPr>
          <p:nvPr>
            <p:ph idx="1"/>
          </p:nvPr>
        </p:nvSpPr>
        <p:spPr>
          <a:xfrm>
            <a:off x="539552" y="1772816"/>
            <a:ext cx="8330616" cy="4590752"/>
          </a:xfrm>
        </p:spPr>
        <p:txBody>
          <a:bodyPr>
            <a:normAutofit/>
          </a:bodyPr>
          <a:lstStyle/>
          <a:p>
            <a:pPr marL="0" indent="0" algn="just">
              <a:buNone/>
            </a:pPr>
            <a:r>
              <a:rPr lang="sl-SI" sz="1800" b="1" u="sng" dirty="0"/>
              <a:t>UČINEK ZA KUPCA V EUR LETNO ZA PRVO LETO 2026 – TABELARIČNO:</a:t>
            </a:r>
          </a:p>
          <a:p>
            <a:pPr marL="342900" lvl="0" indent="-342900">
              <a:lnSpc>
                <a:spcPct val="115000"/>
              </a:lnSpc>
              <a:spcAft>
                <a:spcPts val="800"/>
              </a:spcAft>
              <a:buFont typeface="Aptos" panose="020B0004020202020204" pitchFamily="34" charset="0"/>
              <a:buChar char="-"/>
            </a:pPr>
            <a:endParaRPr lang="sl-SI"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endParaRPr lang="sl-SI" sz="1600" b="1" dirty="0">
              <a:solidFill>
                <a:srgbClr val="323232"/>
              </a:solidFill>
              <a:effectLst/>
            </a:endParaRPr>
          </a:p>
        </p:txBody>
      </p:sp>
      <p:graphicFrame>
        <p:nvGraphicFramePr>
          <p:cNvPr id="4" name="Tabela 3">
            <a:extLst>
              <a:ext uri="{FF2B5EF4-FFF2-40B4-BE49-F238E27FC236}">
                <a16:creationId xmlns:a16="http://schemas.microsoft.com/office/drawing/2014/main" id="{08404C2D-B204-50E4-FA3B-2D9D76436C93}"/>
              </a:ext>
            </a:extLst>
          </p:cNvPr>
          <p:cNvGraphicFramePr>
            <a:graphicFrameLocks noGrp="1"/>
          </p:cNvGraphicFramePr>
          <p:nvPr>
            <p:extLst>
              <p:ext uri="{D42A27DB-BD31-4B8C-83A1-F6EECF244321}">
                <p14:modId xmlns:p14="http://schemas.microsoft.com/office/powerpoint/2010/main" val="2037956631"/>
              </p:ext>
            </p:extLst>
          </p:nvPr>
        </p:nvGraphicFramePr>
        <p:xfrm>
          <a:off x="694984" y="2420888"/>
          <a:ext cx="4675165" cy="2232251"/>
        </p:xfrm>
        <a:graphic>
          <a:graphicData uri="http://schemas.openxmlformats.org/drawingml/2006/table">
            <a:tbl>
              <a:tblPr>
                <a:tableStyleId>{5C22544A-7EE6-4342-B048-85BDC9FD1C3A}</a:tableStyleId>
              </a:tblPr>
              <a:tblGrid>
                <a:gridCol w="2169908">
                  <a:extLst>
                    <a:ext uri="{9D8B030D-6E8A-4147-A177-3AD203B41FA5}">
                      <a16:colId xmlns:a16="http://schemas.microsoft.com/office/drawing/2014/main" val="1415725"/>
                    </a:ext>
                  </a:extLst>
                </a:gridCol>
                <a:gridCol w="2505257">
                  <a:extLst>
                    <a:ext uri="{9D8B030D-6E8A-4147-A177-3AD203B41FA5}">
                      <a16:colId xmlns:a16="http://schemas.microsoft.com/office/drawing/2014/main" val="117898731"/>
                    </a:ext>
                  </a:extLst>
                </a:gridCol>
              </a:tblGrid>
              <a:tr h="318893">
                <a:tc>
                  <a:txBody>
                    <a:bodyPr/>
                    <a:lstStyle/>
                    <a:p>
                      <a:pPr algn="ctr" fontAlgn="b"/>
                      <a:r>
                        <a:rPr lang="sl-SI" sz="1400" b="1" u="none" strike="noStrike" kern="1200" dirty="0">
                          <a:solidFill>
                            <a:schemeClr val="dk1"/>
                          </a:solidFill>
                          <a:effectLst/>
                          <a:latin typeface="+mn-lt"/>
                          <a:ea typeface="+mn-ea"/>
                          <a:cs typeface="+mn-cs"/>
                        </a:rPr>
                        <a:t>Kupec velikost MWh</a:t>
                      </a:r>
                    </a:p>
                  </a:txBody>
                  <a:tcPr marL="7620" marR="7620" marT="7620" marB="0" anchor="b"/>
                </a:tc>
                <a:tc>
                  <a:txBody>
                    <a:bodyPr/>
                    <a:lstStyle/>
                    <a:p>
                      <a:pPr algn="ctr" fontAlgn="b"/>
                      <a:r>
                        <a:rPr lang="sl-SI" sz="1400" b="1" u="none" strike="noStrike" kern="1200" dirty="0">
                          <a:solidFill>
                            <a:schemeClr val="dk1"/>
                          </a:solidFill>
                          <a:effectLst/>
                          <a:latin typeface="+mn-lt"/>
                          <a:ea typeface="+mn-ea"/>
                          <a:cs typeface="+mn-cs"/>
                        </a:rPr>
                        <a:t>3 letno povprečje</a:t>
                      </a:r>
                    </a:p>
                  </a:txBody>
                  <a:tcPr marL="7620" marR="7620" marT="7620" marB="0" anchor="b"/>
                </a:tc>
                <a:extLst>
                  <a:ext uri="{0D108BD9-81ED-4DB2-BD59-A6C34878D82A}">
                    <a16:rowId xmlns:a16="http://schemas.microsoft.com/office/drawing/2014/main" val="2340913155"/>
                  </a:ext>
                </a:extLst>
              </a:tr>
              <a:tr h="318893">
                <a:tc>
                  <a:txBody>
                    <a:bodyPr/>
                    <a:lstStyle/>
                    <a:p>
                      <a:pPr algn="r" fontAlgn="b"/>
                      <a:r>
                        <a:rPr lang="sl-SI" sz="1400" u="none" strike="noStrike" kern="1200" dirty="0">
                          <a:solidFill>
                            <a:schemeClr val="dk1"/>
                          </a:solidFill>
                          <a:effectLst/>
                          <a:latin typeface="+mn-lt"/>
                          <a:ea typeface="+mn-ea"/>
                          <a:cs typeface="+mn-cs"/>
                        </a:rPr>
                        <a:t>20.000</a:t>
                      </a:r>
                    </a:p>
                  </a:txBody>
                  <a:tcPr marL="7620" marR="7620" marT="7620" marB="0" anchor="b"/>
                </a:tc>
                <a:tc>
                  <a:txBody>
                    <a:bodyPr/>
                    <a:lstStyle/>
                    <a:p>
                      <a:pPr algn="r" fontAlgn="b"/>
                      <a:r>
                        <a:rPr lang="sl-SI" sz="1400" u="none" strike="noStrike" kern="1200" dirty="0">
                          <a:solidFill>
                            <a:schemeClr val="dk1"/>
                          </a:solidFill>
                          <a:effectLst/>
                          <a:latin typeface="+mn-lt"/>
                          <a:ea typeface="+mn-ea"/>
                          <a:cs typeface="+mn-cs"/>
                        </a:rPr>
                        <a:t>-188.800 €</a:t>
                      </a:r>
                    </a:p>
                  </a:txBody>
                  <a:tcPr marL="7620" marR="7620" marT="7620" marB="0" anchor="b"/>
                </a:tc>
                <a:extLst>
                  <a:ext uri="{0D108BD9-81ED-4DB2-BD59-A6C34878D82A}">
                    <a16:rowId xmlns:a16="http://schemas.microsoft.com/office/drawing/2014/main" val="2849033965"/>
                  </a:ext>
                </a:extLst>
              </a:tr>
              <a:tr h="318893">
                <a:tc>
                  <a:txBody>
                    <a:bodyPr/>
                    <a:lstStyle/>
                    <a:p>
                      <a:pPr algn="r" fontAlgn="b"/>
                      <a:r>
                        <a:rPr lang="sl-SI" sz="1400" u="none" strike="noStrike" kern="1200" dirty="0">
                          <a:solidFill>
                            <a:schemeClr val="dk1"/>
                          </a:solidFill>
                          <a:effectLst/>
                          <a:latin typeface="+mn-lt"/>
                          <a:ea typeface="+mn-ea"/>
                          <a:cs typeface="+mn-cs"/>
                        </a:rPr>
                        <a:t>40.000</a:t>
                      </a:r>
                    </a:p>
                  </a:txBody>
                  <a:tcPr marL="7620" marR="7620" marT="7620" marB="0" anchor="b"/>
                </a:tc>
                <a:tc>
                  <a:txBody>
                    <a:bodyPr/>
                    <a:lstStyle/>
                    <a:p>
                      <a:pPr algn="r" fontAlgn="b"/>
                      <a:r>
                        <a:rPr lang="sl-SI" sz="1400" u="none" strike="noStrike" kern="1200">
                          <a:solidFill>
                            <a:schemeClr val="dk1"/>
                          </a:solidFill>
                          <a:effectLst/>
                          <a:latin typeface="+mn-lt"/>
                          <a:ea typeface="+mn-ea"/>
                          <a:cs typeface="+mn-cs"/>
                        </a:rPr>
                        <a:t>-377.600 €</a:t>
                      </a:r>
                    </a:p>
                  </a:txBody>
                  <a:tcPr marL="7620" marR="7620" marT="7620" marB="0" anchor="b"/>
                </a:tc>
                <a:extLst>
                  <a:ext uri="{0D108BD9-81ED-4DB2-BD59-A6C34878D82A}">
                    <a16:rowId xmlns:a16="http://schemas.microsoft.com/office/drawing/2014/main" val="169097926"/>
                  </a:ext>
                </a:extLst>
              </a:tr>
              <a:tr h="318893">
                <a:tc>
                  <a:txBody>
                    <a:bodyPr/>
                    <a:lstStyle/>
                    <a:p>
                      <a:pPr algn="r" fontAlgn="b"/>
                      <a:r>
                        <a:rPr lang="sl-SI" sz="1400" u="none" strike="noStrike" kern="1200">
                          <a:solidFill>
                            <a:schemeClr val="dk1"/>
                          </a:solidFill>
                          <a:effectLst/>
                          <a:latin typeface="+mn-lt"/>
                          <a:ea typeface="+mn-ea"/>
                          <a:cs typeface="+mn-cs"/>
                        </a:rPr>
                        <a:t>60.000</a:t>
                      </a:r>
                    </a:p>
                  </a:txBody>
                  <a:tcPr marL="7620" marR="7620" marT="7620" marB="0" anchor="b"/>
                </a:tc>
                <a:tc>
                  <a:txBody>
                    <a:bodyPr/>
                    <a:lstStyle/>
                    <a:p>
                      <a:pPr algn="r" fontAlgn="b"/>
                      <a:r>
                        <a:rPr lang="sl-SI" sz="1400" u="none" strike="noStrike" kern="1200" dirty="0">
                          <a:solidFill>
                            <a:schemeClr val="dk1"/>
                          </a:solidFill>
                          <a:effectLst/>
                          <a:latin typeface="+mn-lt"/>
                          <a:ea typeface="+mn-ea"/>
                          <a:cs typeface="+mn-cs"/>
                        </a:rPr>
                        <a:t>-566.400 €</a:t>
                      </a:r>
                    </a:p>
                  </a:txBody>
                  <a:tcPr marL="7620" marR="7620" marT="7620" marB="0" anchor="b"/>
                </a:tc>
                <a:extLst>
                  <a:ext uri="{0D108BD9-81ED-4DB2-BD59-A6C34878D82A}">
                    <a16:rowId xmlns:a16="http://schemas.microsoft.com/office/drawing/2014/main" val="1644339181"/>
                  </a:ext>
                </a:extLst>
              </a:tr>
              <a:tr h="318893">
                <a:tc>
                  <a:txBody>
                    <a:bodyPr/>
                    <a:lstStyle/>
                    <a:p>
                      <a:pPr algn="r" fontAlgn="b"/>
                      <a:r>
                        <a:rPr lang="sl-SI" sz="1400" u="none" strike="noStrike" kern="1200">
                          <a:solidFill>
                            <a:schemeClr val="dk1"/>
                          </a:solidFill>
                          <a:effectLst/>
                          <a:latin typeface="+mn-lt"/>
                          <a:ea typeface="+mn-ea"/>
                          <a:cs typeface="+mn-cs"/>
                        </a:rPr>
                        <a:t>80.000</a:t>
                      </a:r>
                    </a:p>
                  </a:txBody>
                  <a:tcPr marL="7620" marR="7620" marT="7620" marB="0" anchor="b"/>
                </a:tc>
                <a:tc>
                  <a:txBody>
                    <a:bodyPr/>
                    <a:lstStyle/>
                    <a:p>
                      <a:pPr algn="r" fontAlgn="b"/>
                      <a:r>
                        <a:rPr lang="sl-SI" sz="1400" u="none" strike="noStrike" kern="1200" dirty="0">
                          <a:solidFill>
                            <a:schemeClr val="dk1"/>
                          </a:solidFill>
                          <a:effectLst/>
                          <a:latin typeface="+mn-lt"/>
                          <a:ea typeface="+mn-ea"/>
                          <a:cs typeface="+mn-cs"/>
                        </a:rPr>
                        <a:t>-755.200 €</a:t>
                      </a:r>
                    </a:p>
                  </a:txBody>
                  <a:tcPr marL="7620" marR="7620" marT="7620" marB="0" anchor="b"/>
                </a:tc>
                <a:extLst>
                  <a:ext uri="{0D108BD9-81ED-4DB2-BD59-A6C34878D82A}">
                    <a16:rowId xmlns:a16="http://schemas.microsoft.com/office/drawing/2014/main" val="207991790"/>
                  </a:ext>
                </a:extLst>
              </a:tr>
              <a:tr h="318893">
                <a:tc>
                  <a:txBody>
                    <a:bodyPr/>
                    <a:lstStyle/>
                    <a:p>
                      <a:pPr algn="r" fontAlgn="b"/>
                      <a:r>
                        <a:rPr lang="sl-SI" sz="1400" u="none" strike="noStrike" kern="1200">
                          <a:solidFill>
                            <a:schemeClr val="dk1"/>
                          </a:solidFill>
                          <a:effectLst/>
                          <a:latin typeface="+mn-lt"/>
                          <a:ea typeface="+mn-ea"/>
                          <a:cs typeface="+mn-cs"/>
                        </a:rPr>
                        <a:t>100.000</a:t>
                      </a:r>
                    </a:p>
                  </a:txBody>
                  <a:tcPr marL="7620" marR="7620" marT="7620" marB="0" anchor="b"/>
                </a:tc>
                <a:tc>
                  <a:txBody>
                    <a:bodyPr/>
                    <a:lstStyle/>
                    <a:p>
                      <a:pPr algn="r" fontAlgn="b"/>
                      <a:r>
                        <a:rPr lang="sl-SI" sz="1400" u="none" strike="noStrike" kern="1200" dirty="0">
                          <a:solidFill>
                            <a:schemeClr val="dk1"/>
                          </a:solidFill>
                          <a:effectLst/>
                          <a:latin typeface="+mn-lt"/>
                          <a:ea typeface="+mn-ea"/>
                          <a:cs typeface="+mn-cs"/>
                        </a:rPr>
                        <a:t>-944.000 €</a:t>
                      </a:r>
                    </a:p>
                  </a:txBody>
                  <a:tcPr marL="7620" marR="7620" marT="7620" marB="0" anchor="b"/>
                </a:tc>
                <a:extLst>
                  <a:ext uri="{0D108BD9-81ED-4DB2-BD59-A6C34878D82A}">
                    <a16:rowId xmlns:a16="http://schemas.microsoft.com/office/drawing/2014/main" val="2035711408"/>
                  </a:ext>
                </a:extLst>
              </a:tr>
              <a:tr h="318893">
                <a:tc>
                  <a:txBody>
                    <a:bodyPr/>
                    <a:lstStyle/>
                    <a:p>
                      <a:pPr algn="r" fontAlgn="b"/>
                      <a:r>
                        <a:rPr lang="sl-SI" sz="1400" u="none" strike="noStrike" kern="1200">
                          <a:solidFill>
                            <a:schemeClr val="dk1"/>
                          </a:solidFill>
                          <a:effectLst/>
                          <a:latin typeface="+mn-lt"/>
                          <a:ea typeface="+mn-ea"/>
                          <a:cs typeface="+mn-cs"/>
                        </a:rPr>
                        <a:t>150.000</a:t>
                      </a:r>
                    </a:p>
                  </a:txBody>
                  <a:tcPr marL="7620" marR="7620" marT="7620" marB="0" anchor="b"/>
                </a:tc>
                <a:tc>
                  <a:txBody>
                    <a:bodyPr/>
                    <a:lstStyle/>
                    <a:p>
                      <a:pPr algn="r" fontAlgn="b"/>
                      <a:r>
                        <a:rPr lang="sl-SI" sz="1400" u="none" strike="noStrike" kern="1200" dirty="0">
                          <a:solidFill>
                            <a:schemeClr val="dk1"/>
                          </a:solidFill>
                          <a:effectLst/>
                          <a:latin typeface="+mn-lt"/>
                          <a:ea typeface="+mn-ea"/>
                          <a:cs typeface="+mn-cs"/>
                        </a:rPr>
                        <a:t>-1.416.000 €</a:t>
                      </a:r>
                    </a:p>
                  </a:txBody>
                  <a:tcPr marL="7620" marR="7620" marT="7620" marB="0" anchor="b"/>
                </a:tc>
                <a:extLst>
                  <a:ext uri="{0D108BD9-81ED-4DB2-BD59-A6C34878D82A}">
                    <a16:rowId xmlns:a16="http://schemas.microsoft.com/office/drawing/2014/main" val="349794889"/>
                  </a:ext>
                </a:extLst>
              </a:tr>
            </a:tbl>
          </a:graphicData>
        </a:graphic>
      </p:graphicFrame>
    </p:spTree>
    <p:extLst>
      <p:ext uri="{BB962C8B-B14F-4D97-AF65-F5344CB8AC3E}">
        <p14:creationId xmlns:p14="http://schemas.microsoft.com/office/powerpoint/2010/main" val="681056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6CCC1-39FB-2F82-48EC-F988B135514F}"/>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D10A017A-06E6-8E69-36E2-5955E92B6B6F}"/>
              </a:ext>
            </a:extLst>
          </p:cNvPr>
          <p:cNvSpPr>
            <a:spLocks noGrp="1"/>
          </p:cNvSpPr>
          <p:nvPr>
            <p:ph type="title"/>
          </p:nvPr>
        </p:nvSpPr>
        <p:spPr/>
        <p:txBody>
          <a:bodyPr>
            <a:normAutofit/>
          </a:bodyPr>
          <a:lstStyle/>
          <a:p>
            <a:r>
              <a:rPr lang="sl-SI" sz="2000" dirty="0"/>
              <a:t>Ukrepi dobaviteljev za velike poslovne odjemalce – PRIKAZ UČUNKOV 2 - GRAF</a:t>
            </a:r>
          </a:p>
        </p:txBody>
      </p:sp>
      <p:sp>
        <p:nvSpPr>
          <p:cNvPr id="3" name="Označba mesta vsebine 2">
            <a:extLst>
              <a:ext uri="{FF2B5EF4-FFF2-40B4-BE49-F238E27FC236}">
                <a16:creationId xmlns:a16="http://schemas.microsoft.com/office/drawing/2014/main" id="{9AB73378-731A-CDC2-88FE-4838806373F5}"/>
              </a:ext>
            </a:extLst>
          </p:cNvPr>
          <p:cNvSpPr>
            <a:spLocks noGrp="1"/>
          </p:cNvSpPr>
          <p:nvPr>
            <p:ph idx="1"/>
          </p:nvPr>
        </p:nvSpPr>
        <p:spPr>
          <a:xfrm>
            <a:off x="539552" y="1772816"/>
            <a:ext cx="8330616" cy="4590752"/>
          </a:xfrm>
        </p:spPr>
        <p:txBody>
          <a:bodyPr>
            <a:normAutofit/>
          </a:bodyPr>
          <a:lstStyle/>
          <a:p>
            <a:pPr marL="0" indent="0" algn="just">
              <a:buNone/>
            </a:pPr>
            <a:r>
              <a:rPr lang="sl-SI" sz="1800" b="1" u="sng" dirty="0"/>
              <a:t>UČINEK ZA KUPCA V EUR LETNO – GRAFIČNO:</a:t>
            </a:r>
          </a:p>
          <a:p>
            <a:pPr marL="342900" lvl="0" indent="-342900">
              <a:lnSpc>
                <a:spcPct val="115000"/>
              </a:lnSpc>
              <a:spcAft>
                <a:spcPts val="800"/>
              </a:spcAft>
              <a:buFont typeface="Aptos" panose="020B0004020202020204" pitchFamily="34" charset="0"/>
              <a:buChar char="-"/>
            </a:pPr>
            <a:endParaRPr lang="sl-SI"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endParaRPr lang="sl-SI" sz="1600" b="1" dirty="0">
              <a:solidFill>
                <a:srgbClr val="323232"/>
              </a:solidFill>
              <a:effectLst/>
            </a:endParaRPr>
          </a:p>
        </p:txBody>
      </p:sp>
      <p:pic>
        <p:nvPicPr>
          <p:cNvPr id="13" name="Slika 12" descr="Slika, ki vsebuje besede besedilo, posnetek zaslona, vrstica, grafični prikaz&#10;&#10;Vsebina, ustvarjena z umetno inteligenco, morda ni pravilna.">
            <a:extLst>
              <a:ext uri="{FF2B5EF4-FFF2-40B4-BE49-F238E27FC236}">
                <a16:creationId xmlns:a16="http://schemas.microsoft.com/office/drawing/2014/main" id="{A5FE7F87-0FE2-3898-9328-E938A655FE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2420888"/>
            <a:ext cx="5688632" cy="3601742"/>
          </a:xfrm>
          <a:prstGeom prst="rect">
            <a:avLst/>
          </a:prstGeom>
        </p:spPr>
      </p:pic>
    </p:spTree>
    <p:extLst>
      <p:ext uri="{BB962C8B-B14F-4D97-AF65-F5344CB8AC3E}">
        <p14:creationId xmlns:p14="http://schemas.microsoft.com/office/powerpoint/2010/main" val="322002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624638-F5A5-0024-9157-2276877D4665}"/>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B2064AE4-FA67-4C9B-8EB7-136F2C3390AF}"/>
              </a:ext>
            </a:extLst>
          </p:cNvPr>
          <p:cNvSpPr>
            <a:spLocks noGrp="1"/>
          </p:cNvSpPr>
          <p:nvPr>
            <p:ph type="title"/>
          </p:nvPr>
        </p:nvSpPr>
        <p:spPr/>
        <p:txBody>
          <a:bodyPr>
            <a:normAutofit/>
          </a:bodyPr>
          <a:lstStyle/>
          <a:p>
            <a:r>
              <a:rPr lang="sl-SI" sz="2000" dirty="0"/>
              <a:t>Ukrepi ODJEMALCEV – </a:t>
            </a:r>
            <a:r>
              <a:rPr lang="sl-SI" sz="2000" dirty="0" err="1"/>
              <a:t>lASTNI</a:t>
            </a:r>
            <a:r>
              <a:rPr lang="sl-SI" sz="2000" dirty="0"/>
              <a:t> DOPRINOS</a:t>
            </a:r>
          </a:p>
        </p:txBody>
      </p:sp>
      <p:sp>
        <p:nvSpPr>
          <p:cNvPr id="3" name="Označba mesta vsebine 2">
            <a:extLst>
              <a:ext uri="{FF2B5EF4-FFF2-40B4-BE49-F238E27FC236}">
                <a16:creationId xmlns:a16="http://schemas.microsoft.com/office/drawing/2014/main" id="{13D1F5A9-7E99-E1B1-7BD1-93765272C24F}"/>
              </a:ext>
            </a:extLst>
          </p:cNvPr>
          <p:cNvSpPr>
            <a:spLocks noGrp="1"/>
          </p:cNvSpPr>
          <p:nvPr>
            <p:ph idx="1"/>
          </p:nvPr>
        </p:nvSpPr>
        <p:spPr>
          <a:xfrm>
            <a:off x="395536" y="1586211"/>
            <a:ext cx="8330616" cy="4590752"/>
          </a:xfrm>
        </p:spPr>
        <p:txBody>
          <a:bodyPr>
            <a:normAutofit/>
          </a:bodyPr>
          <a:lstStyle/>
          <a:p>
            <a:pPr marL="0" indent="0" algn="just">
              <a:buNone/>
            </a:pPr>
            <a:r>
              <a:rPr lang="sl-SI" sz="1800" b="1" u="sng" cap="all" dirty="0"/>
              <a:t>PRIČAKOVANI UKREP ODJEMALCEV:</a:t>
            </a:r>
          </a:p>
          <a:p>
            <a:r>
              <a:rPr lang="sl-SI" sz="1800" b="1" dirty="0"/>
              <a:t>Odjemalci bodo morali razmisliti o spremembi režima porabe </a:t>
            </a:r>
            <a:r>
              <a:rPr lang="sl-SI" sz="1800" dirty="0"/>
              <a:t>in se aktivno prilagajati razmeram na trgu. Cenovna dinamika se je dolgoročno spremenila zaradi spremenjene razpoložljivosti energije, predvsem pod vplivom obnovljivih virov (OVE). V Sloveniji že obstajajo dobri primeri prilagajanja. Brez lastne proaktivnosti in prilagajanja odjema v skladu s tržnimi signali nadaljnje uspešno poslovanje ne bo mogoče.</a:t>
            </a:r>
          </a:p>
          <a:p>
            <a:pPr marL="0" indent="0">
              <a:buNone/>
            </a:pPr>
            <a:r>
              <a:rPr lang="sl-SI" sz="1800" b="1" u="sng" cap="all" dirty="0"/>
              <a:t>Možni ukrepi za znižanje stroškov in prilagajanje cenam</a:t>
            </a:r>
            <a:r>
              <a:rPr lang="sl-SI" sz="1800" b="1" u="sng" dirty="0"/>
              <a:t>:</a:t>
            </a:r>
            <a:endParaRPr lang="sl-SI" sz="1800" u="sng" dirty="0"/>
          </a:p>
          <a:p>
            <a:r>
              <a:rPr lang="sl-SI" sz="1800" b="1" dirty="0"/>
              <a:t>Premik energetsko intenzivnih procesov </a:t>
            </a:r>
            <a:r>
              <a:rPr lang="sl-SI" sz="1800" dirty="0"/>
              <a:t>v ure z nižjimi tržnimi cenami električne energije (npr. ponoči ali ob vikendih).</a:t>
            </a:r>
          </a:p>
          <a:p>
            <a:r>
              <a:rPr lang="sl-SI" sz="1800" b="1" dirty="0"/>
              <a:t>Investicije v hranilnike energije</a:t>
            </a:r>
            <a:r>
              <a:rPr lang="sl-SI" sz="1800" dirty="0"/>
              <a:t>, ki omogočajo polnjenje ob nizkih cenah in praznjenje ob visokih.</a:t>
            </a:r>
          </a:p>
          <a:p>
            <a:r>
              <a:rPr lang="sl-SI" sz="1800" b="1" dirty="0"/>
              <a:t>Uporaba sistemov za upravljanje z energijo (EMS)</a:t>
            </a:r>
            <a:r>
              <a:rPr lang="sl-SI" sz="1800" dirty="0"/>
              <a:t>, ki omogočajo sprotno spremljanje cen in avtomatizirano odzivanje porabe.</a:t>
            </a:r>
          </a:p>
          <a:p>
            <a:pPr marL="0" indent="0">
              <a:buNone/>
            </a:pPr>
            <a:endParaRPr lang="sl-SI" sz="1800" dirty="0"/>
          </a:p>
          <a:p>
            <a:pPr marL="342900" lvl="0" indent="-342900">
              <a:lnSpc>
                <a:spcPct val="115000"/>
              </a:lnSpc>
              <a:spcAft>
                <a:spcPts val="800"/>
              </a:spcAft>
              <a:buFont typeface="Aptos" panose="020B0004020202020204" pitchFamily="34" charset="0"/>
              <a:buChar char="-"/>
            </a:pPr>
            <a:endParaRPr lang="sl-SI"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endParaRPr lang="sl-SI" sz="1600" b="1" dirty="0">
              <a:solidFill>
                <a:srgbClr val="323232"/>
              </a:solidFill>
              <a:effectLst/>
            </a:endParaRPr>
          </a:p>
        </p:txBody>
      </p:sp>
    </p:spTree>
    <p:extLst>
      <p:ext uri="{BB962C8B-B14F-4D97-AF65-F5344CB8AC3E}">
        <p14:creationId xmlns:p14="http://schemas.microsoft.com/office/powerpoint/2010/main" val="1390634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624638-F5A5-0024-9157-2276877D4665}"/>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B2064AE4-FA67-4C9B-8EB7-136F2C3390AF}"/>
              </a:ext>
            </a:extLst>
          </p:cNvPr>
          <p:cNvSpPr>
            <a:spLocks noGrp="1"/>
          </p:cNvSpPr>
          <p:nvPr>
            <p:ph type="title"/>
          </p:nvPr>
        </p:nvSpPr>
        <p:spPr/>
        <p:txBody>
          <a:bodyPr>
            <a:normAutofit/>
          </a:bodyPr>
          <a:lstStyle/>
          <a:p>
            <a:r>
              <a:rPr lang="sl-SI" sz="2000" dirty="0"/>
              <a:t>Ukrepi ODJEMALCEV – </a:t>
            </a:r>
            <a:r>
              <a:rPr lang="sl-SI" sz="2000" dirty="0" err="1"/>
              <a:t>lASTNI</a:t>
            </a:r>
            <a:r>
              <a:rPr lang="sl-SI" sz="2000" dirty="0"/>
              <a:t> DOPRINOS</a:t>
            </a:r>
          </a:p>
        </p:txBody>
      </p:sp>
      <p:sp>
        <p:nvSpPr>
          <p:cNvPr id="3" name="Označba mesta vsebine 2">
            <a:extLst>
              <a:ext uri="{FF2B5EF4-FFF2-40B4-BE49-F238E27FC236}">
                <a16:creationId xmlns:a16="http://schemas.microsoft.com/office/drawing/2014/main" id="{13D1F5A9-7E99-E1B1-7BD1-93765272C24F}"/>
              </a:ext>
            </a:extLst>
          </p:cNvPr>
          <p:cNvSpPr>
            <a:spLocks noGrp="1"/>
          </p:cNvSpPr>
          <p:nvPr>
            <p:ph idx="1"/>
          </p:nvPr>
        </p:nvSpPr>
        <p:spPr>
          <a:xfrm>
            <a:off x="395536" y="1586211"/>
            <a:ext cx="8330616" cy="4590752"/>
          </a:xfrm>
        </p:spPr>
        <p:txBody>
          <a:bodyPr>
            <a:normAutofit/>
          </a:bodyPr>
          <a:lstStyle/>
          <a:p>
            <a:pPr marL="0" indent="0" algn="just">
              <a:buNone/>
            </a:pPr>
            <a:r>
              <a:rPr lang="sl-SI" sz="1800" b="1" u="sng" dirty="0"/>
              <a:t>KONKRETNI PRIMER PRILAGAJANJA ODJEMA</a:t>
            </a:r>
          </a:p>
          <a:p>
            <a:pPr marL="0" indent="0">
              <a:buNone/>
            </a:pPr>
            <a:r>
              <a:rPr lang="sl-SI" sz="1800" dirty="0"/>
              <a:t>Študija na primeru odjemalca ranga 40 GWh letnega odjema pokaže znatne prihranke v primeru zamika proizvodnje. Analizirane dve varianti:</a:t>
            </a:r>
          </a:p>
          <a:p>
            <a:r>
              <a:rPr lang="sl-SI" sz="1800" b="1" dirty="0"/>
              <a:t>Začetek proizvodnje 2 uri prej </a:t>
            </a:r>
            <a:r>
              <a:rPr lang="sl-SI" sz="1800" dirty="0"/>
              <a:t>in na ta način izogibanje večerni cenovni špici</a:t>
            </a:r>
          </a:p>
          <a:p>
            <a:r>
              <a:rPr lang="sl-SI" sz="1800" b="1" dirty="0"/>
              <a:t>Premik </a:t>
            </a:r>
            <a:r>
              <a:rPr lang="sl-SI" sz="1800" b="1" u="sng" dirty="0"/>
              <a:t>dela</a:t>
            </a:r>
            <a:r>
              <a:rPr lang="sl-SI" sz="1800" b="1" dirty="0"/>
              <a:t> proizvodnje iz večera na vikend </a:t>
            </a:r>
          </a:p>
          <a:p>
            <a:pPr marL="0" indent="0">
              <a:buNone/>
            </a:pPr>
            <a:r>
              <a:rPr lang="sl-SI" sz="1600" dirty="0"/>
              <a:t> </a:t>
            </a:r>
          </a:p>
          <a:p>
            <a:pPr marL="0" indent="0">
              <a:buNone/>
            </a:pPr>
            <a:r>
              <a:rPr lang="sl-SI" sz="1600" dirty="0"/>
              <a:t>Možni prihranki iz prilagajanja odjema:</a:t>
            </a:r>
            <a:endParaRPr lang="sl-SI" sz="1600" b="1" dirty="0">
              <a:effectLst/>
            </a:endParaRPr>
          </a:p>
        </p:txBody>
      </p:sp>
      <p:graphicFrame>
        <p:nvGraphicFramePr>
          <p:cNvPr id="5" name="Tabela 4">
            <a:extLst>
              <a:ext uri="{FF2B5EF4-FFF2-40B4-BE49-F238E27FC236}">
                <a16:creationId xmlns:a16="http://schemas.microsoft.com/office/drawing/2014/main" id="{7FFDFD0A-2AA9-FDCE-7A07-FD2BD66884B6}"/>
              </a:ext>
            </a:extLst>
          </p:cNvPr>
          <p:cNvGraphicFramePr>
            <a:graphicFrameLocks noGrp="1"/>
          </p:cNvGraphicFramePr>
          <p:nvPr>
            <p:extLst>
              <p:ext uri="{D42A27DB-BD31-4B8C-83A1-F6EECF244321}">
                <p14:modId xmlns:p14="http://schemas.microsoft.com/office/powerpoint/2010/main" val="2745276722"/>
              </p:ext>
            </p:extLst>
          </p:nvPr>
        </p:nvGraphicFramePr>
        <p:xfrm>
          <a:off x="539552" y="4005064"/>
          <a:ext cx="6624737" cy="1872206"/>
        </p:xfrm>
        <a:graphic>
          <a:graphicData uri="http://schemas.openxmlformats.org/drawingml/2006/table">
            <a:tbl>
              <a:tblPr>
                <a:tableStyleId>{5C22544A-7EE6-4342-B048-85BDC9FD1C3A}</a:tableStyleId>
              </a:tblPr>
              <a:tblGrid>
                <a:gridCol w="1760129">
                  <a:extLst>
                    <a:ext uri="{9D8B030D-6E8A-4147-A177-3AD203B41FA5}">
                      <a16:colId xmlns:a16="http://schemas.microsoft.com/office/drawing/2014/main" val="99858086"/>
                    </a:ext>
                  </a:extLst>
                </a:gridCol>
                <a:gridCol w="2356078">
                  <a:extLst>
                    <a:ext uri="{9D8B030D-6E8A-4147-A177-3AD203B41FA5}">
                      <a16:colId xmlns:a16="http://schemas.microsoft.com/office/drawing/2014/main" val="3563792936"/>
                    </a:ext>
                  </a:extLst>
                </a:gridCol>
                <a:gridCol w="2508530">
                  <a:extLst>
                    <a:ext uri="{9D8B030D-6E8A-4147-A177-3AD203B41FA5}">
                      <a16:colId xmlns:a16="http://schemas.microsoft.com/office/drawing/2014/main" val="350355076"/>
                    </a:ext>
                  </a:extLst>
                </a:gridCol>
              </a:tblGrid>
              <a:tr h="267458">
                <a:tc>
                  <a:txBody>
                    <a:bodyPr/>
                    <a:lstStyle/>
                    <a:p>
                      <a:pPr algn="ctr" fontAlgn="b"/>
                      <a:r>
                        <a:rPr lang="sl-SI" sz="1400" b="1" u="none" strike="noStrike" dirty="0">
                          <a:effectLst/>
                        </a:rPr>
                        <a:t>Kupec velikost MWh</a:t>
                      </a:r>
                      <a:endParaRPr lang="sl-SI" sz="1400" b="1" i="0" u="none" strike="noStrike" dirty="0">
                        <a:effectLst/>
                        <a:latin typeface="Aptos Narrow" panose="020B0004020202020204" pitchFamily="34" charset="0"/>
                      </a:endParaRPr>
                    </a:p>
                  </a:txBody>
                  <a:tcPr marL="7620" marR="7620" marT="7620" marB="0" anchor="b"/>
                </a:tc>
                <a:tc>
                  <a:txBody>
                    <a:bodyPr/>
                    <a:lstStyle/>
                    <a:p>
                      <a:pPr algn="ctr" fontAlgn="b"/>
                      <a:r>
                        <a:rPr lang="pl-PL" sz="1400" b="1" u="none" strike="noStrike" dirty="0">
                          <a:effectLst/>
                        </a:rPr>
                        <a:t>Učinek zamika za 2 uri EUR</a:t>
                      </a:r>
                      <a:endParaRPr lang="pl-PL" sz="1400" b="1" i="0" u="none" strike="noStrike" dirty="0">
                        <a:effectLst/>
                        <a:latin typeface="Aptos Narrow" panose="020B0004020202020204" pitchFamily="34" charset="0"/>
                      </a:endParaRPr>
                    </a:p>
                  </a:txBody>
                  <a:tcPr marL="7620" marR="7620" marT="7620" marB="0" anchor="b"/>
                </a:tc>
                <a:tc>
                  <a:txBody>
                    <a:bodyPr/>
                    <a:lstStyle/>
                    <a:p>
                      <a:pPr algn="ctr" fontAlgn="b"/>
                      <a:r>
                        <a:rPr lang="pl-PL" sz="1400" b="1" u="none" strike="noStrike" dirty="0">
                          <a:effectLst/>
                        </a:rPr>
                        <a:t>Učinek zamika na vikend EUR</a:t>
                      </a:r>
                      <a:endParaRPr lang="pl-PL" sz="1400" b="1" i="0" u="none" strike="noStrike" dirty="0">
                        <a:effectLst/>
                        <a:latin typeface="Aptos Narrow" panose="020B0004020202020204" pitchFamily="34" charset="0"/>
                      </a:endParaRPr>
                    </a:p>
                  </a:txBody>
                  <a:tcPr marL="7620" marR="7620" marT="7620" marB="0" anchor="b"/>
                </a:tc>
                <a:extLst>
                  <a:ext uri="{0D108BD9-81ED-4DB2-BD59-A6C34878D82A}">
                    <a16:rowId xmlns:a16="http://schemas.microsoft.com/office/drawing/2014/main" val="682320019"/>
                  </a:ext>
                </a:extLst>
              </a:tr>
              <a:tr h="267458">
                <a:tc>
                  <a:txBody>
                    <a:bodyPr/>
                    <a:lstStyle/>
                    <a:p>
                      <a:pPr algn="r" fontAlgn="b"/>
                      <a:r>
                        <a:rPr lang="sl-SI" sz="1400" u="none" strike="noStrike" dirty="0">
                          <a:effectLst/>
                        </a:rPr>
                        <a:t>20.000</a:t>
                      </a:r>
                      <a:endParaRPr lang="sl-SI" sz="1400" b="0" i="0" u="none" strike="noStrike" dirty="0">
                        <a:effectLst/>
                        <a:latin typeface="Aptos Narrow" panose="020B0004020202020204" pitchFamily="34" charset="0"/>
                      </a:endParaRPr>
                    </a:p>
                  </a:txBody>
                  <a:tcPr marL="7620" marR="7620" marT="7620" marB="0" anchor="b"/>
                </a:tc>
                <a:tc>
                  <a:txBody>
                    <a:bodyPr/>
                    <a:lstStyle/>
                    <a:p>
                      <a:pPr algn="r" fontAlgn="b"/>
                      <a:r>
                        <a:rPr lang="sl-SI" sz="1400" u="none" strike="noStrike" dirty="0">
                          <a:effectLst/>
                        </a:rPr>
                        <a:t>-64.275</a:t>
                      </a:r>
                      <a:endParaRPr lang="sl-SI" sz="1400" b="0" i="0" u="none" strike="noStrike" dirty="0">
                        <a:effectLst/>
                        <a:latin typeface="Aptos Narrow" panose="020B0004020202020204" pitchFamily="34" charset="0"/>
                      </a:endParaRPr>
                    </a:p>
                  </a:txBody>
                  <a:tcPr marL="7620" marR="7620" marT="7620" marB="0" anchor="b"/>
                </a:tc>
                <a:tc>
                  <a:txBody>
                    <a:bodyPr/>
                    <a:lstStyle/>
                    <a:p>
                      <a:pPr algn="r" fontAlgn="b"/>
                      <a:r>
                        <a:rPr lang="sl-SI" sz="1400" u="none" strike="noStrike" dirty="0">
                          <a:effectLst/>
                        </a:rPr>
                        <a:t>-507.570</a:t>
                      </a:r>
                      <a:endParaRPr lang="sl-SI" sz="1400" b="0" i="0" u="none" strike="noStrike" dirty="0">
                        <a:effectLst/>
                        <a:latin typeface="Aptos Narrow" panose="020B0004020202020204" pitchFamily="34" charset="0"/>
                      </a:endParaRPr>
                    </a:p>
                  </a:txBody>
                  <a:tcPr marL="7620" marR="7620" marT="7620" marB="0" anchor="b"/>
                </a:tc>
                <a:extLst>
                  <a:ext uri="{0D108BD9-81ED-4DB2-BD59-A6C34878D82A}">
                    <a16:rowId xmlns:a16="http://schemas.microsoft.com/office/drawing/2014/main" val="344849004"/>
                  </a:ext>
                </a:extLst>
              </a:tr>
              <a:tr h="267458">
                <a:tc>
                  <a:txBody>
                    <a:bodyPr/>
                    <a:lstStyle/>
                    <a:p>
                      <a:pPr algn="r" fontAlgn="b"/>
                      <a:r>
                        <a:rPr lang="sl-SI" sz="1400" u="none" strike="noStrike" dirty="0">
                          <a:effectLst/>
                        </a:rPr>
                        <a:t>40.000</a:t>
                      </a:r>
                      <a:endParaRPr lang="sl-SI" sz="1400" b="0" i="0" u="none" strike="noStrike" dirty="0">
                        <a:effectLst/>
                        <a:latin typeface="Aptos Narrow" panose="020B0004020202020204" pitchFamily="34" charset="0"/>
                      </a:endParaRPr>
                    </a:p>
                  </a:txBody>
                  <a:tcPr marL="7620" marR="7620" marT="7620" marB="0" anchor="b"/>
                </a:tc>
                <a:tc>
                  <a:txBody>
                    <a:bodyPr/>
                    <a:lstStyle/>
                    <a:p>
                      <a:pPr algn="r" fontAlgn="b"/>
                      <a:r>
                        <a:rPr lang="sl-SI" sz="1400" u="none" strike="noStrike" dirty="0">
                          <a:effectLst/>
                        </a:rPr>
                        <a:t>-128.549</a:t>
                      </a:r>
                      <a:endParaRPr lang="sl-SI" sz="1400" b="0" i="0" u="none" strike="noStrike" dirty="0">
                        <a:effectLst/>
                        <a:latin typeface="Aptos Narrow" panose="020B0004020202020204" pitchFamily="34" charset="0"/>
                      </a:endParaRPr>
                    </a:p>
                  </a:txBody>
                  <a:tcPr marL="7620" marR="7620" marT="7620" marB="0" anchor="b"/>
                </a:tc>
                <a:tc>
                  <a:txBody>
                    <a:bodyPr/>
                    <a:lstStyle/>
                    <a:p>
                      <a:pPr algn="r" fontAlgn="b"/>
                      <a:r>
                        <a:rPr lang="sl-SI" sz="1400" u="none" strike="noStrike" dirty="0">
                          <a:effectLst/>
                        </a:rPr>
                        <a:t>-1.015.141</a:t>
                      </a:r>
                      <a:endParaRPr lang="sl-SI" sz="1400" b="0" i="0" u="none" strike="noStrike" dirty="0">
                        <a:effectLst/>
                        <a:latin typeface="Aptos Narrow" panose="020B0004020202020204" pitchFamily="34" charset="0"/>
                      </a:endParaRPr>
                    </a:p>
                  </a:txBody>
                  <a:tcPr marL="7620" marR="7620" marT="7620" marB="0" anchor="b"/>
                </a:tc>
                <a:extLst>
                  <a:ext uri="{0D108BD9-81ED-4DB2-BD59-A6C34878D82A}">
                    <a16:rowId xmlns:a16="http://schemas.microsoft.com/office/drawing/2014/main" val="1018079940"/>
                  </a:ext>
                </a:extLst>
              </a:tr>
              <a:tr h="267458">
                <a:tc>
                  <a:txBody>
                    <a:bodyPr/>
                    <a:lstStyle/>
                    <a:p>
                      <a:pPr algn="r" fontAlgn="b"/>
                      <a:r>
                        <a:rPr lang="sl-SI" sz="1400" u="none" strike="noStrike">
                          <a:effectLst/>
                        </a:rPr>
                        <a:t>60.000</a:t>
                      </a:r>
                      <a:endParaRPr lang="sl-SI" sz="1400" b="0" i="0" u="none" strike="noStrike">
                        <a:effectLst/>
                        <a:latin typeface="Aptos Narrow" panose="020B0004020202020204" pitchFamily="34" charset="0"/>
                      </a:endParaRPr>
                    </a:p>
                  </a:txBody>
                  <a:tcPr marL="7620" marR="7620" marT="7620" marB="0" anchor="b"/>
                </a:tc>
                <a:tc>
                  <a:txBody>
                    <a:bodyPr/>
                    <a:lstStyle/>
                    <a:p>
                      <a:pPr algn="r" fontAlgn="b"/>
                      <a:r>
                        <a:rPr lang="sl-SI" sz="1400" u="none" strike="noStrike" dirty="0">
                          <a:effectLst/>
                        </a:rPr>
                        <a:t>-192.824</a:t>
                      </a:r>
                      <a:endParaRPr lang="sl-SI" sz="1400" b="0" i="0" u="none" strike="noStrike" dirty="0">
                        <a:effectLst/>
                        <a:latin typeface="Aptos Narrow" panose="020B0004020202020204" pitchFamily="34" charset="0"/>
                      </a:endParaRPr>
                    </a:p>
                  </a:txBody>
                  <a:tcPr marL="7620" marR="7620" marT="7620" marB="0" anchor="b"/>
                </a:tc>
                <a:tc>
                  <a:txBody>
                    <a:bodyPr/>
                    <a:lstStyle/>
                    <a:p>
                      <a:pPr algn="r" fontAlgn="b"/>
                      <a:r>
                        <a:rPr lang="sl-SI" sz="1400" u="none" strike="noStrike" dirty="0">
                          <a:effectLst/>
                        </a:rPr>
                        <a:t>-1.522.711</a:t>
                      </a:r>
                      <a:endParaRPr lang="sl-SI" sz="1400" b="0" i="0" u="none" strike="noStrike" dirty="0">
                        <a:effectLst/>
                        <a:latin typeface="Aptos Narrow" panose="020B0004020202020204" pitchFamily="34" charset="0"/>
                      </a:endParaRPr>
                    </a:p>
                  </a:txBody>
                  <a:tcPr marL="7620" marR="7620" marT="7620" marB="0" anchor="b"/>
                </a:tc>
                <a:extLst>
                  <a:ext uri="{0D108BD9-81ED-4DB2-BD59-A6C34878D82A}">
                    <a16:rowId xmlns:a16="http://schemas.microsoft.com/office/drawing/2014/main" val="3245121955"/>
                  </a:ext>
                </a:extLst>
              </a:tr>
              <a:tr h="267458">
                <a:tc>
                  <a:txBody>
                    <a:bodyPr/>
                    <a:lstStyle/>
                    <a:p>
                      <a:pPr algn="r" fontAlgn="b"/>
                      <a:r>
                        <a:rPr lang="sl-SI" sz="1400" u="none" strike="noStrike">
                          <a:effectLst/>
                        </a:rPr>
                        <a:t>80.000</a:t>
                      </a:r>
                      <a:endParaRPr lang="sl-SI" sz="1400" b="0" i="0" u="none" strike="noStrike">
                        <a:effectLst/>
                        <a:latin typeface="Aptos Narrow" panose="020B0004020202020204" pitchFamily="34" charset="0"/>
                      </a:endParaRPr>
                    </a:p>
                  </a:txBody>
                  <a:tcPr marL="7620" marR="7620" marT="7620" marB="0" anchor="b"/>
                </a:tc>
                <a:tc>
                  <a:txBody>
                    <a:bodyPr/>
                    <a:lstStyle/>
                    <a:p>
                      <a:pPr algn="r" fontAlgn="b"/>
                      <a:r>
                        <a:rPr lang="sl-SI" sz="1400" u="none" strike="noStrike">
                          <a:effectLst/>
                        </a:rPr>
                        <a:t>-257.099</a:t>
                      </a:r>
                      <a:endParaRPr lang="sl-SI" sz="1400" b="0" i="0" u="none" strike="noStrike">
                        <a:effectLst/>
                        <a:latin typeface="Aptos Narrow" panose="020B0004020202020204" pitchFamily="34" charset="0"/>
                      </a:endParaRPr>
                    </a:p>
                  </a:txBody>
                  <a:tcPr marL="7620" marR="7620" marT="7620" marB="0" anchor="b"/>
                </a:tc>
                <a:tc>
                  <a:txBody>
                    <a:bodyPr/>
                    <a:lstStyle/>
                    <a:p>
                      <a:pPr algn="r" fontAlgn="b"/>
                      <a:r>
                        <a:rPr lang="sl-SI" sz="1400" u="none" strike="noStrike" dirty="0">
                          <a:effectLst/>
                        </a:rPr>
                        <a:t>-2.030.281</a:t>
                      </a:r>
                      <a:endParaRPr lang="sl-SI" sz="1400" b="0" i="0" u="none" strike="noStrike" dirty="0">
                        <a:effectLst/>
                        <a:latin typeface="Aptos Narrow" panose="020B0004020202020204" pitchFamily="34" charset="0"/>
                      </a:endParaRPr>
                    </a:p>
                  </a:txBody>
                  <a:tcPr marL="7620" marR="7620" marT="7620" marB="0" anchor="b"/>
                </a:tc>
                <a:extLst>
                  <a:ext uri="{0D108BD9-81ED-4DB2-BD59-A6C34878D82A}">
                    <a16:rowId xmlns:a16="http://schemas.microsoft.com/office/drawing/2014/main" val="1889616044"/>
                  </a:ext>
                </a:extLst>
              </a:tr>
              <a:tr h="267458">
                <a:tc>
                  <a:txBody>
                    <a:bodyPr/>
                    <a:lstStyle/>
                    <a:p>
                      <a:pPr algn="r" fontAlgn="b"/>
                      <a:r>
                        <a:rPr lang="sl-SI" sz="1400" u="none" strike="noStrike">
                          <a:effectLst/>
                        </a:rPr>
                        <a:t>100.000</a:t>
                      </a:r>
                      <a:endParaRPr lang="sl-SI" sz="1400" b="0" i="0" u="none" strike="noStrike">
                        <a:effectLst/>
                        <a:latin typeface="Aptos Narrow" panose="020B0004020202020204" pitchFamily="34" charset="0"/>
                      </a:endParaRPr>
                    </a:p>
                  </a:txBody>
                  <a:tcPr marL="7620" marR="7620" marT="7620" marB="0" anchor="b"/>
                </a:tc>
                <a:tc>
                  <a:txBody>
                    <a:bodyPr/>
                    <a:lstStyle/>
                    <a:p>
                      <a:pPr algn="r" fontAlgn="b"/>
                      <a:r>
                        <a:rPr lang="sl-SI" sz="1400" u="none" strike="noStrike">
                          <a:effectLst/>
                        </a:rPr>
                        <a:t>-321.374</a:t>
                      </a:r>
                      <a:endParaRPr lang="sl-SI" sz="1400" b="0" i="0" u="none" strike="noStrike">
                        <a:effectLst/>
                        <a:latin typeface="Aptos Narrow" panose="020B0004020202020204" pitchFamily="34" charset="0"/>
                      </a:endParaRPr>
                    </a:p>
                  </a:txBody>
                  <a:tcPr marL="7620" marR="7620" marT="7620" marB="0" anchor="b"/>
                </a:tc>
                <a:tc>
                  <a:txBody>
                    <a:bodyPr/>
                    <a:lstStyle/>
                    <a:p>
                      <a:pPr algn="r" fontAlgn="b"/>
                      <a:r>
                        <a:rPr lang="sl-SI" sz="1400" u="none" strike="noStrike" dirty="0">
                          <a:effectLst/>
                        </a:rPr>
                        <a:t>-2.537.851</a:t>
                      </a:r>
                      <a:endParaRPr lang="sl-SI" sz="1400" b="0" i="0" u="none" strike="noStrike" dirty="0">
                        <a:effectLst/>
                        <a:latin typeface="Aptos Narrow" panose="020B0004020202020204" pitchFamily="34" charset="0"/>
                      </a:endParaRPr>
                    </a:p>
                  </a:txBody>
                  <a:tcPr marL="7620" marR="7620" marT="7620" marB="0" anchor="b"/>
                </a:tc>
                <a:extLst>
                  <a:ext uri="{0D108BD9-81ED-4DB2-BD59-A6C34878D82A}">
                    <a16:rowId xmlns:a16="http://schemas.microsoft.com/office/drawing/2014/main" val="3091621997"/>
                  </a:ext>
                </a:extLst>
              </a:tr>
              <a:tr h="267458">
                <a:tc>
                  <a:txBody>
                    <a:bodyPr/>
                    <a:lstStyle/>
                    <a:p>
                      <a:pPr algn="r" fontAlgn="b"/>
                      <a:r>
                        <a:rPr lang="sl-SI" sz="1400" u="none" strike="noStrike">
                          <a:effectLst/>
                        </a:rPr>
                        <a:t>150.000</a:t>
                      </a:r>
                      <a:endParaRPr lang="sl-SI" sz="1400" b="0" i="0" u="none" strike="noStrike">
                        <a:effectLst/>
                        <a:latin typeface="Aptos Narrow" panose="020B0004020202020204" pitchFamily="34" charset="0"/>
                      </a:endParaRPr>
                    </a:p>
                  </a:txBody>
                  <a:tcPr marL="7620" marR="7620" marT="7620" marB="0" anchor="b"/>
                </a:tc>
                <a:tc>
                  <a:txBody>
                    <a:bodyPr/>
                    <a:lstStyle/>
                    <a:p>
                      <a:pPr algn="r" fontAlgn="b"/>
                      <a:r>
                        <a:rPr lang="sl-SI" sz="1400" u="none" strike="noStrike">
                          <a:effectLst/>
                        </a:rPr>
                        <a:t>-482.060</a:t>
                      </a:r>
                      <a:endParaRPr lang="sl-SI" sz="1400" b="0" i="0" u="none" strike="noStrike">
                        <a:effectLst/>
                        <a:latin typeface="Aptos Narrow" panose="020B0004020202020204" pitchFamily="34" charset="0"/>
                      </a:endParaRPr>
                    </a:p>
                  </a:txBody>
                  <a:tcPr marL="7620" marR="7620" marT="7620" marB="0" anchor="b"/>
                </a:tc>
                <a:tc>
                  <a:txBody>
                    <a:bodyPr/>
                    <a:lstStyle/>
                    <a:p>
                      <a:pPr algn="r" fontAlgn="b"/>
                      <a:r>
                        <a:rPr lang="sl-SI" sz="1400" u="none" strike="noStrike" dirty="0">
                          <a:effectLst/>
                        </a:rPr>
                        <a:t>-3.806.777</a:t>
                      </a:r>
                      <a:endParaRPr lang="sl-SI" sz="1400" b="0" i="0" u="none" strike="noStrike" dirty="0">
                        <a:effectLst/>
                        <a:latin typeface="Aptos Narrow" panose="020B0004020202020204" pitchFamily="34" charset="0"/>
                      </a:endParaRPr>
                    </a:p>
                  </a:txBody>
                  <a:tcPr marL="7620" marR="7620" marT="7620" marB="0" anchor="b"/>
                </a:tc>
                <a:extLst>
                  <a:ext uri="{0D108BD9-81ED-4DB2-BD59-A6C34878D82A}">
                    <a16:rowId xmlns:a16="http://schemas.microsoft.com/office/drawing/2014/main" val="2568717715"/>
                  </a:ext>
                </a:extLst>
              </a:tr>
            </a:tbl>
          </a:graphicData>
        </a:graphic>
      </p:graphicFrame>
    </p:spTree>
    <p:extLst>
      <p:ext uri="{BB962C8B-B14F-4D97-AF65-F5344CB8AC3E}">
        <p14:creationId xmlns:p14="http://schemas.microsoft.com/office/powerpoint/2010/main" val="9341724"/>
      </p:ext>
    </p:extLst>
  </p:cSld>
  <p:clrMapOvr>
    <a:masterClrMapping/>
  </p:clrMapOvr>
</p:sld>
</file>

<file path=ppt/theme/theme1.xml><?xml version="1.0" encoding="utf-8"?>
<a:theme xmlns:a="http://schemas.openxmlformats.org/drawingml/2006/main" name="Officeova tema">
  <a:themeElements>
    <a:clrScheme name="RUK">
      <a:dk1>
        <a:srgbClr val="000000"/>
      </a:dk1>
      <a:lt1>
        <a:srgbClr val="FFFFFF"/>
      </a:lt1>
      <a:dk2>
        <a:srgbClr val="44546A"/>
      </a:dk2>
      <a:lt2>
        <a:srgbClr val="E7E6E6"/>
      </a:lt2>
      <a:accent1>
        <a:srgbClr val="39B290"/>
      </a:accent1>
      <a:accent2>
        <a:srgbClr val="DF5555"/>
      </a:accent2>
      <a:accent3>
        <a:srgbClr val="00ACAD"/>
      </a:accent3>
      <a:accent4>
        <a:srgbClr val="767776"/>
      </a:accent4>
      <a:accent5>
        <a:srgbClr val="FFFEFD"/>
      </a:accent5>
      <a:accent6>
        <a:srgbClr val="B4B4B3"/>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ZS_ppt_template" id="{F58D4EA9-4F28-9847-9165-A569F3B1F630}" vid="{B4AF88D6-98C9-AA43-AD61-93260896AF4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03cdf61-9bdb-4ab1-bf99-aabb6c694d24" xsi:nil="true"/>
    <lcf76f155ced4ddcb4097134ff3c332f xmlns="1c94de69-f1e9-47cd-8339-562ef7fae98d">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C6F4F6598EEB044B98E2FB929FB98C93" ma:contentTypeVersion="15" ma:contentTypeDescription="Ustvari nov dokument." ma:contentTypeScope="" ma:versionID="4821ebe2d01535924da0692095986d3c">
  <xsd:schema xmlns:xsd="http://www.w3.org/2001/XMLSchema" xmlns:xs="http://www.w3.org/2001/XMLSchema" xmlns:p="http://schemas.microsoft.com/office/2006/metadata/properties" xmlns:ns2="1c94de69-f1e9-47cd-8339-562ef7fae98d" xmlns:ns3="703cdf61-9bdb-4ab1-bf99-aabb6c694d24" targetNamespace="http://schemas.microsoft.com/office/2006/metadata/properties" ma:root="true" ma:fieldsID="0ff8f242cb20f3bef679440f3db9108c" ns2:_="" ns3:_="">
    <xsd:import namespace="1c94de69-f1e9-47cd-8339-562ef7fae98d"/>
    <xsd:import namespace="703cdf61-9bdb-4ab1-bf99-aabb6c694d2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94de69-f1e9-47cd-8339-562ef7fae9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Oznake slike" ma:readOnly="false" ma:fieldId="{5cf76f15-5ced-4ddc-b409-7134ff3c332f}" ma:taxonomyMulti="true" ma:sspId="74e670e0-036f-40c5-a94b-014558db02e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03cdf61-9bdb-4ab1-bf99-aabb6c694d2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045dbe8-36ce-414e-b890-92d4d91653f2}" ma:internalName="TaxCatchAll" ma:showField="CatchAllData" ma:web="703cdf61-9bdb-4ab1-bf99-aabb6c694d24">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V skupni rabi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5A0675-88AF-4AA4-ADCE-8121579367A5}">
  <ds:schemaRefs>
    <ds:schemaRef ds:uri="1c94de69-f1e9-47cd-8339-562ef7fae98d"/>
    <ds:schemaRef ds:uri="http://schemas.microsoft.com/office/2006/documentManagement/types"/>
    <ds:schemaRef ds:uri="http://www.w3.org/XML/1998/namespace"/>
    <ds:schemaRef ds:uri="http://purl.org/dc/elements/1.1/"/>
    <ds:schemaRef ds:uri="http://schemas.microsoft.com/office/infopath/2007/PartnerControls"/>
    <ds:schemaRef ds:uri="http://purl.org/dc/dcmitype/"/>
    <ds:schemaRef ds:uri="http://schemas.openxmlformats.org/package/2006/metadata/core-properties"/>
    <ds:schemaRef ds:uri="703cdf61-9bdb-4ab1-bf99-aabb6c694d24"/>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E5012A3E-F497-435B-A059-5E4C91C8B0C4}"/>
</file>

<file path=customXml/itemProps3.xml><?xml version="1.0" encoding="utf-8"?>
<ds:datastoreItem xmlns:ds="http://schemas.openxmlformats.org/officeDocument/2006/customXml" ds:itemID="{127AF1B5-FF23-44D3-8A08-8479CEA0A3D0}">
  <ds:schemaRefs>
    <ds:schemaRef ds:uri="http://schemas.microsoft.com/sharepoint/v3/contenttype/forms"/>
  </ds:schemaRefs>
</ds:datastoreItem>
</file>

<file path=docMetadata/LabelInfo.xml><?xml version="1.0" encoding="utf-8"?>
<clbl:labelList xmlns:clbl="http://schemas.microsoft.com/office/2020/mipLabelMetadata">
  <clbl:label id="{e23c8a5f-81a8-4a3d-9234-7241dc3be4eb}" enabled="0" method="" siteId="{e23c8a5f-81a8-4a3d-9234-7241dc3be4eb}" removed="1"/>
</clbl:labelList>
</file>

<file path=docProps/app.xml><?xml version="1.0" encoding="utf-8"?>
<Properties xmlns="http://schemas.openxmlformats.org/officeDocument/2006/extended-properties" xmlns:vt="http://schemas.openxmlformats.org/officeDocument/2006/docPropsVTypes">
  <Template>EZS_ppt_template</Template>
  <TotalTime>2298</TotalTime>
  <Words>969</Words>
  <Application>Microsoft Office PowerPoint</Application>
  <PresentationFormat>Diaprojekcija na zaslonu (4:3)</PresentationFormat>
  <Paragraphs>147</Paragraphs>
  <Slides>10</Slides>
  <Notes>0</Notes>
  <HiddenSlides>1</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10</vt:i4>
      </vt:variant>
    </vt:vector>
  </HeadingPairs>
  <TitlesOfParts>
    <vt:vector size="14" baseType="lpstr">
      <vt:lpstr>Aptos</vt:lpstr>
      <vt:lpstr>Aptos Narrow</vt:lpstr>
      <vt:lpstr>Arial</vt:lpstr>
      <vt:lpstr>Officeova tema</vt:lpstr>
      <vt:lpstr>UKREPI DOBAVITELJEV ZA VELIKE poslovne odjemalce</vt:lpstr>
      <vt:lpstr>Ukrepi dobaviteljev za velike poslovne odjemalce - INFORMIRANJE</vt:lpstr>
      <vt:lpstr>Ukrepi dobaviteljev za velike poslovne odjemalce – SPLOŠNI NASVETI</vt:lpstr>
      <vt:lpstr>Ukrepi dobaviteljev za velike poslovne odjemalce - MOŽNOSTI</vt:lpstr>
      <vt:lpstr>Ukrepi dobaviteljev za velike poslovne odjemalce – PRIKAZ UČINKOV 1</vt:lpstr>
      <vt:lpstr>Ukrepi dobaviteljev za velike poslovne odjemalce – PRIKAZ UČINKOV 2</vt:lpstr>
      <vt:lpstr>Ukrepi dobaviteljev za velike poslovne odjemalce – PRIKAZ UČUNKOV 2 - GRAF</vt:lpstr>
      <vt:lpstr>Ukrepi ODJEMALCEV – lASTNI DOPRINOS</vt:lpstr>
      <vt:lpstr>Ukrepi ODJEMALCEV – lASTNI DOPRINOS</vt:lpstr>
      <vt:lpstr>UKREP MOPE - RAZPIS ZA DOGRADNJO BATERIJSKEGA HRANILNIKA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Ana Vučina Vršnak</dc:creator>
  <cp:lastModifiedBy>Ana Vučina Vršnak</cp:lastModifiedBy>
  <cp:revision>69</cp:revision>
  <cp:lastPrinted>2025-05-27T06:20:13Z</cp:lastPrinted>
  <dcterms:created xsi:type="dcterms:W3CDTF">2020-12-02T11:46:50Z</dcterms:created>
  <dcterms:modified xsi:type="dcterms:W3CDTF">2025-07-03T13:24:41Z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0x010100C6F4F6598EEB044B98E2FB929FB98C93</vt:lpwstr>
  </property>
  <property fmtid="{D5CDD505-2E9C-101B-9397-08002B2CF9AE}" pid="3" name="Order">
    <vt:r8>100</vt:r8>
  </property>
  <property fmtid="{D5CDD505-2E9C-101B-9397-08002B2CF9AE}" pid="4" name="MediaServiceImageTags">
    <vt:lpwstr/>
  </property>
</Properties>
</file>